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8" r:id="rId1"/>
  </p:sldMasterIdLst>
  <p:notesMasterIdLst>
    <p:notesMasterId r:id="rId6"/>
  </p:notesMasterIdLst>
  <p:handoutMasterIdLst>
    <p:handoutMasterId r:id="rId7"/>
  </p:handoutMasterIdLst>
  <p:sldIdLst>
    <p:sldId id="291" r:id="rId2"/>
    <p:sldId id="264" r:id="rId3"/>
    <p:sldId id="295" r:id="rId4"/>
    <p:sldId id="294" r:id="rId5"/>
  </p:sldIdLst>
  <p:sldSz cx="12192000" cy="6858000"/>
  <p:notesSz cx="6669088" cy="992663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CCFF"/>
    <a:srgbClr val="FFFF99"/>
    <a:srgbClr val="CCFF99"/>
    <a:srgbClr val="99FF66"/>
    <a:srgbClr val="33CAFF"/>
    <a:srgbClr val="CCECFF"/>
    <a:srgbClr val="99CCFF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557" autoAdjust="0"/>
    <p:restoredTop sz="94660"/>
  </p:normalViewPr>
  <p:slideViewPr>
    <p:cSldViewPr>
      <p:cViewPr varScale="1">
        <p:scale>
          <a:sx n="96" d="100"/>
          <a:sy n="96" d="100"/>
        </p:scale>
        <p:origin x="-114" y="8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6866" y="1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3736FC1-D478-4303-B861-5301F68D57BD}" type="datetimeFigureOut">
              <a:rPr lang="de-DE"/>
              <a:pPr>
                <a:defRPr/>
              </a:pPr>
              <a:t>30.01.2017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6866" y="942975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B76261E-E66A-4172-B0C9-8DE2929A996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9940391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6866" y="1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21E8F3-67D6-484F-907F-4B12242F849D}" type="datetimeFigureOut">
              <a:rPr lang="de-DE"/>
              <a:pPr>
                <a:defRPr/>
              </a:pPr>
              <a:t>30.01.2017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5400" y="744538"/>
            <a:ext cx="6618288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599" y="4716464"/>
            <a:ext cx="5335893" cy="44656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89066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6866" y="9428164"/>
            <a:ext cx="289066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BFE6747-CB8E-4DCE-97C9-D14FCE4BE09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6635189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7"/>
          <p:cNvCxnSpPr/>
          <p:nvPr/>
        </p:nvCxnSpPr>
        <p:spPr>
          <a:xfrm>
            <a:off x="914400" y="4221163"/>
            <a:ext cx="104648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28801"/>
            <a:ext cx="10464800" cy="2592288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7984" y="450912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19050"/>
            <a:ext cx="1454150" cy="3286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7F7D7-B4DC-4E34-9E41-A5DCF3700F1B}" type="datetimeFigureOut">
              <a:rPr lang="de-DE"/>
              <a:pPr>
                <a:defRPr/>
              </a:pPr>
              <a:t>30.01.2017</a:t>
            </a:fld>
            <a:endParaRPr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10534-397C-4518-ADDA-4033CACA5180}" type="slidenum">
              <a:rPr/>
              <a:pPr>
                <a:defRPr/>
              </a:pPr>
              <a:t>‹Nr.›</a:t>
            </a:fld>
            <a:endParaRPr/>
          </a:p>
        </p:txBody>
      </p:sp>
      <p:sp>
        <p:nvSpPr>
          <p:cNvPr id="10" name="Rectangle 6"/>
          <p:cNvSpPr/>
          <p:nvPr userDrawn="1"/>
        </p:nvSpPr>
        <p:spPr>
          <a:xfrm>
            <a:off x="0" y="0"/>
            <a:ext cx="12192000" cy="1341438"/>
          </a:xfrm>
          <a:prstGeom prst="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1" name="Gruppieren 10"/>
          <p:cNvGrpSpPr/>
          <p:nvPr userDrawn="1"/>
        </p:nvGrpSpPr>
        <p:grpSpPr>
          <a:xfrm>
            <a:off x="3283210" y="64179"/>
            <a:ext cx="5368165" cy="1231106"/>
            <a:chOff x="3283210" y="64179"/>
            <a:chExt cx="5368165" cy="1231106"/>
          </a:xfrm>
        </p:grpSpPr>
        <p:sp>
          <p:nvSpPr>
            <p:cNvPr id="12" name="Textfeld 11"/>
            <p:cNvSpPr txBox="1"/>
            <p:nvPr userDrawn="1"/>
          </p:nvSpPr>
          <p:spPr>
            <a:xfrm>
              <a:off x="3283210" y="64179"/>
              <a:ext cx="5368165" cy="12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indent="0" algn="l">
                <a:spcBef>
                  <a:spcPts val="0"/>
                </a:spcBef>
                <a:tabLst>
                  <a:tab pos="2506663" algn="ctr"/>
                </a:tabLst>
              </a:pPr>
              <a:r>
                <a:rPr lang="de-DE" sz="1200" b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/>
              </a:r>
              <a:br>
                <a:rPr lang="de-DE" sz="1200" b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de-DE" sz="1200" b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	</a:t>
              </a:r>
              <a:r>
                <a:rPr lang="de-DE" sz="2400" b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TREFF </a:t>
              </a:r>
              <a:r>
                <a:rPr lang="de-DE" sz="2400" b="1" baseline="0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</a:t>
              </a:r>
              <a:r>
                <a:rPr lang="de-DE" sz="2400" b="1" dirty="0">
                  <a:solidFill>
                    <a:srgbClr val="00B05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Stift</a:t>
              </a:r>
              <a:r>
                <a:rPr lang="de-DE" sz="1200" b="1" dirty="0">
                  <a:solidFill>
                    <a:srgbClr val="00B05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/>
              </a:r>
              <a:br>
                <a:rPr lang="de-DE" sz="1200" b="1" dirty="0">
                  <a:solidFill>
                    <a:srgbClr val="00B05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de-DE" sz="1200" b="1" dirty="0">
                  <a:solidFill>
                    <a:srgbClr val="00B05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	    </a:t>
              </a:r>
              <a:r>
                <a:rPr lang="de-DE" sz="1800" b="1" dirty="0">
                  <a:solidFill>
                    <a:srgbClr val="00B0F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im</a:t>
              </a:r>
              <a:br>
                <a:rPr lang="de-DE" sz="1800" b="1" dirty="0">
                  <a:solidFill>
                    <a:srgbClr val="00B0F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de-DE" sz="1800" b="1" dirty="0">
                  <a:solidFill>
                    <a:srgbClr val="00B0F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	</a:t>
              </a:r>
              <a:r>
                <a:rPr lang="de-DE" sz="2000" b="1" i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ahoma" panose="020B0604030504040204" pitchFamily="34" charset="0"/>
                </a:rPr>
                <a:t>Zentrum </a:t>
              </a:r>
              <a:r>
                <a:rPr lang="de-DE" sz="2000" i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ahoma" panose="020B0604030504040204" pitchFamily="34" charset="0"/>
                </a:rPr>
                <a:t>der</a:t>
              </a:r>
              <a:r>
                <a:rPr lang="de-DE" sz="2000" b="1" i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Generationen</a:t>
              </a:r>
              <a:r>
                <a:rPr lang="de-DE" sz="2000" b="1" i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ahoma" panose="020B0604030504040204" pitchFamily="34" charset="0"/>
                </a:rPr>
                <a:t> </a:t>
              </a:r>
              <a:r>
                <a:rPr lang="de-DE" sz="2000" i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ahoma" panose="020B0604030504040204" pitchFamily="34" charset="0"/>
                </a:rPr>
                <a:t>und</a:t>
              </a:r>
              <a:r>
                <a:rPr lang="de-DE" sz="2000" b="1" i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ahoma" panose="020B0604030504040204" pitchFamily="34" charset="0"/>
                </a:rPr>
                <a:t> Kulturen</a:t>
              </a:r>
              <a:r>
                <a:rPr lang="de-DE" sz="1800" b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de-DE" dirty="0"/>
            </a:p>
          </p:txBody>
        </p:sp>
        <p:pic>
          <p:nvPicPr>
            <p:cNvPr id="13" name="Grafik 12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flipH="1">
              <a:off x="5726667" y="203407"/>
              <a:ext cx="481249" cy="45576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3703336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 userDrawn="1"/>
        </p:nvSpPr>
        <p:spPr>
          <a:xfrm>
            <a:off x="0" y="0"/>
            <a:ext cx="12192000" cy="1341438"/>
          </a:xfrm>
          <a:prstGeom prst="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84312"/>
            <a:ext cx="2743200" cy="4992688"/>
          </a:xfrm>
        </p:spPr>
        <p:txBody>
          <a:bodyPr vert="eaVert" anchor="b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4312"/>
            <a:ext cx="8026400" cy="4992687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98294-F972-4502-A3A4-17A9F74C0A38}" type="datetimeFigureOut">
              <a:rPr lang="de-DE"/>
              <a:pPr>
                <a:defRPr/>
              </a:pPr>
              <a:t>30.01.2017</a:t>
            </a:fld>
            <a:endParaRPr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D5D3B-F32D-466B-AD44-2DA8B036C08F}" type="slidenum">
              <a:rPr/>
              <a:pPr>
                <a:defRPr/>
              </a:pPr>
              <a:t>‹Nr.›</a:t>
            </a:fld>
            <a:endParaRPr/>
          </a:p>
        </p:txBody>
      </p:sp>
      <p:grpSp>
        <p:nvGrpSpPr>
          <p:cNvPr id="10" name="Gruppieren 9"/>
          <p:cNvGrpSpPr/>
          <p:nvPr userDrawn="1"/>
        </p:nvGrpSpPr>
        <p:grpSpPr>
          <a:xfrm>
            <a:off x="3283210" y="64179"/>
            <a:ext cx="5368165" cy="1231106"/>
            <a:chOff x="3283210" y="64179"/>
            <a:chExt cx="5368165" cy="1231106"/>
          </a:xfrm>
        </p:grpSpPr>
        <p:sp>
          <p:nvSpPr>
            <p:cNvPr id="11" name="Textfeld 10"/>
            <p:cNvSpPr txBox="1"/>
            <p:nvPr userDrawn="1"/>
          </p:nvSpPr>
          <p:spPr>
            <a:xfrm>
              <a:off x="3283210" y="64179"/>
              <a:ext cx="5368165" cy="12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indent="0" algn="l">
                <a:spcBef>
                  <a:spcPts val="0"/>
                </a:spcBef>
                <a:tabLst>
                  <a:tab pos="2506663" algn="ctr"/>
                </a:tabLst>
              </a:pPr>
              <a:r>
                <a:rPr lang="de-DE" sz="1200" b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/>
              </a:r>
              <a:br>
                <a:rPr lang="de-DE" sz="1200" b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de-DE" sz="1200" b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	</a:t>
              </a:r>
              <a:r>
                <a:rPr lang="de-DE" sz="2400" b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TREFF </a:t>
              </a:r>
              <a:r>
                <a:rPr lang="de-DE" sz="2400" b="1" baseline="0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</a:t>
              </a:r>
              <a:r>
                <a:rPr lang="de-DE" sz="2400" b="1" dirty="0">
                  <a:solidFill>
                    <a:srgbClr val="00B05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Stift</a:t>
              </a:r>
              <a:r>
                <a:rPr lang="de-DE" sz="1200" b="1" dirty="0">
                  <a:solidFill>
                    <a:srgbClr val="00B05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/>
              </a:r>
              <a:br>
                <a:rPr lang="de-DE" sz="1200" b="1" dirty="0">
                  <a:solidFill>
                    <a:srgbClr val="00B05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de-DE" sz="1200" b="1" dirty="0">
                  <a:solidFill>
                    <a:srgbClr val="00B05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	    </a:t>
              </a:r>
              <a:r>
                <a:rPr lang="de-DE" sz="1800" b="1" dirty="0">
                  <a:solidFill>
                    <a:srgbClr val="00B0F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im</a:t>
              </a:r>
              <a:br>
                <a:rPr lang="de-DE" sz="1800" b="1" dirty="0">
                  <a:solidFill>
                    <a:srgbClr val="00B0F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de-DE" sz="1800" b="1" dirty="0">
                  <a:solidFill>
                    <a:srgbClr val="00B0F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	</a:t>
              </a:r>
              <a:r>
                <a:rPr lang="de-DE" sz="2000" b="1" i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ahoma" panose="020B0604030504040204" pitchFamily="34" charset="0"/>
                </a:rPr>
                <a:t>Zentrum </a:t>
              </a:r>
              <a:r>
                <a:rPr lang="de-DE" sz="2000" i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ahoma" panose="020B0604030504040204" pitchFamily="34" charset="0"/>
                </a:rPr>
                <a:t>der</a:t>
              </a:r>
              <a:r>
                <a:rPr lang="de-DE" sz="2000" b="1" i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Generationen</a:t>
              </a:r>
              <a:r>
                <a:rPr lang="de-DE" sz="2000" b="1" i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ahoma" panose="020B0604030504040204" pitchFamily="34" charset="0"/>
                </a:rPr>
                <a:t> </a:t>
              </a:r>
              <a:r>
                <a:rPr lang="de-DE" sz="2000" i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ahoma" panose="020B0604030504040204" pitchFamily="34" charset="0"/>
                </a:rPr>
                <a:t>und</a:t>
              </a:r>
              <a:r>
                <a:rPr lang="de-DE" sz="2000" b="1" i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ahoma" panose="020B0604030504040204" pitchFamily="34" charset="0"/>
                </a:rPr>
                <a:t> Kulturen</a:t>
              </a:r>
              <a:r>
                <a:rPr lang="de-DE" sz="1800" b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de-DE" dirty="0"/>
            </a:p>
          </p:txBody>
        </p:sp>
        <p:pic>
          <p:nvPicPr>
            <p:cNvPr id="12" name="Grafik 11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flipH="1">
              <a:off x="5726667" y="203407"/>
              <a:ext cx="481249" cy="45576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1160760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 userDrawn="1"/>
        </p:nvSpPr>
        <p:spPr>
          <a:xfrm>
            <a:off x="0" y="0"/>
            <a:ext cx="12192000" cy="1341438"/>
          </a:xfrm>
          <a:prstGeom prst="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96752"/>
            <a:ext cx="10972800" cy="1080120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420888"/>
            <a:ext cx="10972800" cy="4056112"/>
          </a:xfrm>
        </p:spPr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977313" y="19050"/>
            <a:ext cx="2605087" cy="10334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C6A3B-3E5B-4E11-8786-5F49DA08DF5E}" type="slidenum">
              <a:rPr/>
              <a:pPr>
                <a:defRPr/>
              </a:pPr>
              <a:t>‹Nr.›</a:t>
            </a:fld>
            <a:endParaRPr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1"/>
          </p:nvPr>
        </p:nvSpPr>
        <p:spPr>
          <a:xfrm>
            <a:off x="609600" y="19050"/>
            <a:ext cx="2605088" cy="10334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98B46-E346-4FC0-9529-3A1FF203D3ED}" type="datetimeFigureOut">
              <a:rPr lang="de-DE"/>
              <a:pPr>
                <a:defRPr/>
              </a:pPr>
              <a:t>30.01.2017</a:t>
            </a:fld>
            <a:endParaRPr dirty="0"/>
          </a:p>
        </p:txBody>
      </p:sp>
      <p:grpSp>
        <p:nvGrpSpPr>
          <p:cNvPr id="11" name="Gruppieren 10"/>
          <p:cNvGrpSpPr/>
          <p:nvPr userDrawn="1"/>
        </p:nvGrpSpPr>
        <p:grpSpPr>
          <a:xfrm>
            <a:off x="3283210" y="64179"/>
            <a:ext cx="5368165" cy="1231106"/>
            <a:chOff x="3283210" y="64179"/>
            <a:chExt cx="5368165" cy="1231106"/>
          </a:xfrm>
        </p:grpSpPr>
        <p:sp>
          <p:nvSpPr>
            <p:cNvPr id="12" name="Textfeld 11"/>
            <p:cNvSpPr txBox="1"/>
            <p:nvPr userDrawn="1"/>
          </p:nvSpPr>
          <p:spPr>
            <a:xfrm>
              <a:off x="3283210" y="64179"/>
              <a:ext cx="5368165" cy="12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indent="0" algn="l">
                <a:spcBef>
                  <a:spcPts val="0"/>
                </a:spcBef>
                <a:tabLst>
                  <a:tab pos="2506663" algn="ctr"/>
                </a:tabLst>
              </a:pPr>
              <a:r>
                <a:rPr lang="de-DE" sz="1200" b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/>
              </a:r>
              <a:br>
                <a:rPr lang="de-DE" sz="1200" b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de-DE" sz="1200" b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	</a:t>
              </a:r>
              <a:r>
                <a:rPr lang="de-DE" sz="2400" b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TREFF </a:t>
              </a:r>
              <a:r>
                <a:rPr lang="de-DE" sz="2400" b="1" baseline="0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</a:t>
              </a:r>
              <a:r>
                <a:rPr lang="de-DE" sz="2400" b="1" dirty="0">
                  <a:solidFill>
                    <a:srgbClr val="00B05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Stift</a:t>
              </a:r>
              <a:r>
                <a:rPr lang="de-DE" sz="1200" b="1" dirty="0">
                  <a:solidFill>
                    <a:srgbClr val="00B05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/>
              </a:r>
              <a:br>
                <a:rPr lang="de-DE" sz="1200" b="1" dirty="0">
                  <a:solidFill>
                    <a:srgbClr val="00B05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de-DE" sz="1200" b="1" dirty="0">
                  <a:solidFill>
                    <a:srgbClr val="00B05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	    </a:t>
              </a:r>
              <a:r>
                <a:rPr lang="de-DE" sz="1800" b="1" dirty="0">
                  <a:solidFill>
                    <a:srgbClr val="00B0F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im</a:t>
              </a:r>
              <a:br>
                <a:rPr lang="de-DE" sz="1800" b="1" dirty="0">
                  <a:solidFill>
                    <a:srgbClr val="00B0F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de-DE" sz="1800" b="1" dirty="0">
                  <a:solidFill>
                    <a:srgbClr val="00B0F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	</a:t>
              </a:r>
              <a:r>
                <a:rPr lang="de-DE" sz="2000" b="1" i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ahoma" panose="020B0604030504040204" pitchFamily="34" charset="0"/>
                </a:rPr>
                <a:t>Zentrum </a:t>
              </a:r>
              <a:r>
                <a:rPr lang="de-DE" sz="2000" i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ahoma" panose="020B0604030504040204" pitchFamily="34" charset="0"/>
                </a:rPr>
                <a:t>der</a:t>
              </a:r>
              <a:r>
                <a:rPr lang="de-DE" sz="2000" b="1" i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Generationen</a:t>
              </a:r>
              <a:r>
                <a:rPr lang="de-DE" sz="2000" b="1" i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ahoma" panose="020B0604030504040204" pitchFamily="34" charset="0"/>
                </a:rPr>
                <a:t> </a:t>
              </a:r>
              <a:r>
                <a:rPr lang="de-DE" sz="2000" i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ahoma" panose="020B0604030504040204" pitchFamily="34" charset="0"/>
                </a:rPr>
                <a:t>und</a:t>
              </a:r>
              <a:r>
                <a:rPr lang="de-DE" sz="2000" b="1" i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ahoma" panose="020B0604030504040204" pitchFamily="34" charset="0"/>
                </a:rPr>
                <a:t> Kulturen</a:t>
              </a:r>
              <a:r>
                <a:rPr lang="de-DE" sz="1800" b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de-DE" dirty="0"/>
            </a:p>
          </p:txBody>
        </p:sp>
        <p:pic>
          <p:nvPicPr>
            <p:cNvPr id="13" name="Grafik 12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flipH="1">
              <a:off x="5726667" y="203407"/>
              <a:ext cx="481249" cy="45576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2438172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 userDrawn="1"/>
        </p:nvSpPr>
        <p:spPr>
          <a:xfrm>
            <a:off x="0" y="0"/>
            <a:ext cx="12192000" cy="1341438"/>
          </a:xfrm>
          <a:prstGeom prst="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DFC76-ABA3-4DFD-8689-93DA37597027}" type="datetimeFigureOut">
              <a:rPr lang="de-DE"/>
              <a:pPr>
                <a:defRPr/>
              </a:pPr>
              <a:t>30.01.2017</a:t>
            </a:fld>
            <a:endParaRPr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1450F-1791-4EFB-98CC-67FFDB351F61}" type="slidenum">
              <a:rPr/>
              <a:pPr>
                <a:defRPr/>
              </a:pPr>
              <a:t>‹Nr.›</a:t>
            </a:fld>
            <a:endParaRPr/>
          </a:p>
        </p:txBody>
      </p:sp>
      <p:grpSp>
        <p:nvGrpSpPr>
          <p:cNvPr id="11" name="Gruppieren 10"/>
          <p:cNvGrpSpPr/>
          <p:nvPr userDrawn="1"/>
        </p:nvGrpSpPr>
        <p:grpSpPr>
          <a:xfrm>
            <a:off x="3283210" y="64179"/>
            <a:ext cx="5368165" cy="1231106"/>
            <a:chOff x="3283210" y="64179"/>
            <a:chExt cx="5368165" cy="1231106"/>
          </a:xfrm>
        </p:grpSpPr>
        <p:sp>
          <p:nvSpPr>
            <p:cNvPr id="12" name="Textfeld 11"/>
            <p:cNvSpPr txBox="1"/>
            <p:nvPr userDrawn="1"/>
          </p:nvSpPr>
          <p:spPr>
            <a:xfrm>
              <a:off x="3283210" y="64179"/>
              <a:ext cx="5368165" cy="12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indent="0" algn="l">
                <a:spcBef>
                  <a:spcPts val="0"/>
                </a:spcBef>
                <a:tabLst>
                  <a:tab pos="2506663" algn="ctr"/>
                </a:tabLst>
              </a:pPr>
              <a:r>
                <a:rPr lang="de-DE" sz="1200" b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/>
              </a:r>
              <a:br>
                <a:rPr lang="de-DE" sz="1200" b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de-DE" sz="1200" b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	</a:t>
              </a:r>
              <a:r>
                <a:rPr lang="de-DE" sz="2400" b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TREFF </a:t>
              </a:r>
              <a:r>
                <a:rPr lang="de-DE" sz="2400" b="1" baseline="0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</a:t>
              </a:r>
              <a:r>
                <a:rPr lang="de-DE" sz="2400" b="1" dirty="0">
                  <a:solidFill>
                    <a:srgbClr val="00B05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Stift</a:t>
              </a:r>
              <a:r>
                <a:rPr lang="de-DE" sz="1200" b="1" dirty="0">
                  <a:solidFill>
                    <a:srgbClr val="00B05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/>
              </a:r>
              <a:br>
                <a:rPr lang="de-DE" sz="1200" b="1" dirty="0">
                  <a:solidFill>
                    <a:srgbClr val="00B05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de-DE" sz="1200" b="1" dirty="0">
                  <a:solidFill>
                    <a:srgbClr val="00B05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	    </a:t>
              </a:r>
              <a:r>
                <a:rPr lang="de-DE" sz="1800" b="1" dirty="0">
                  <a:solidFill>
                    <a:srgbClr val="00B0F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im</a:t>
              </a:r>
              <a:br>
                <a:rPr lang="de-DE" sz="1800" b="1" dirty="0">
                  <a:solidFill>
                    <a:srgbClr val="00B0F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de-DE" sz="1800" b="1" dirty="0">
                  <a:solidFill>
                    <a:srgbClr val="00B0F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	</a:t>
              </a:r>
              <a:r>
                <a:rPr lang="de-DE" sz="2000" b="1" i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ahoma" panose="020B0604030504040204" pitchFamily="34" charset="0"/>
                </a:rPr>
                <a:t>Zentrum </a:t>
              </a:r>
              <a:r>
                <a:rPr lang="de-DE" sz="2000" i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ahoma" panose="020B0604030504040204" pitchFamily="34" charset="0"/>
                </a:rPr>
                <a:t>der</a:t>
              </a:r>
              <a:r>
                <a:rPr lang="de-DE" sz="2000" b="1" i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Generationen</a:t>
              </a:r>
              <a:r>
                <a:rPr lang="de-DE" sz="2000" b="1" i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ahoma" panose="020B0604030504040204" pitchFamily="34" charset="0"/>
                </a:rPr>
                <a:t> </a:t>
              </a:r>
              <a:r>
                <a:rPr lang="de-DE" sz="2000" i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ahoma" panose="020B0604030504040204" pitchFamily="34" charset="0"/>
                </a:rPr>
                <a:t>und</a:t>
              </a:r>
              <a:r>
                <a:rPr lang="de-DE" sz="2000" b="1" i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ahoma" panose="020B0604030504040204" pitchFamily="34" charset="0"/>
                </a:rPr>
                <a:t> Kulturen</a:t>
              </a:r>
              <a:r>
                <a:rPr lang="de-DE" sz="1800" b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de-DE" dirty="0"/>
            </a:p>
          </p:txBody>
        </p:sp>
        <p:pic>
          <p:nvPicPr>
            <p:cNvPr id="13" name="Grafik 12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flipH="1">
              <a:off x="5726667" y="203407"/>
              <a:ext cx="481249" cy="45576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76131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341438"/>
          </a:xfrm>
          <a:prstGeom prst="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0" name="Straight Connector 10"/>
          <p:cNvCxnSpPr/>
          <p:nvPr/>
        </p:nvCxnSpPr>
        <p:spPr>
          <a:xfrm rot="5400000">
            <a:off x="3742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E49D2-7B34-460E-830A-E08E23BE8A3B}" type="datetimeFigureOut">
              <a:rPr lang="de-DE"/>
              <a:pPr>
                <a:defRPr/>
              </a:pPr>
              <a:t>30.01.2017</a:t>
            </a:fld>
            <a:endParaRPr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1377A-4AFF-4609-90BE-5706926FAD80}" type="slidenum">
              <a:rPr/>
              <a:pPr>
                <a:defRPr/>
              </a:pPr>
              <a:t>‹Nr.›</a:t>
            </a:fld>
            <a:endParaRPr/>
          </a:p>
        </p:txBody>
      </p:sp>
      <p:grpSp>
        <p:nvGrpSpPr>
          <p:cNvPr id="14" name="Gruppieren 13"/>
          <p:cNvGrpSpPr/>
          <p:nvPr userDrawn="1"/>
        </p:nvGrpSpPr>
        <p:grpSpPr>
          <a:xfrm>
            <a:off x="3283210" y="64179"/>
            <a:ext cx="5368165" cy="1231106"/>
            <a:chOff x="3283210" y="64179"/>
            <a:chExt cx="5368165" cy="1231106"/>
          </a:xfrm>
        </p:grpSpPr>
        <p:sp>
          <p:nvSpPr>
            <p:cNvPr id="15" name="Textfeld 14"/>
            <p:cNvSpPr txBox="1"/>
            <p:nvPr userDrawn="1"/>
          </p:nvSpPr>
          <p:spPr>
            <a:xfrm>
              <a:off x="3283210" y="64179"/>
              <a:ext cx="5368165" cy="12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indent="0" algn="l">
                <a:spcBef>
                  <a:spcPts val="0"/>
                </a:spcBef>
                <a:tabLst>
                  <a:tab pos="2506663" algn="ctr"/>
                </a:tabLst>
              </a:pPr>
              <a:r>
                <a:rPr lang="de-DE" sz="1200" b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/>
              </a:r>
              <a:br>
                <a:rPr lang="de-DE" sz="1200" b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de-DE" sz="1200" b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	</a:t>
              </a:r>
              <a:r>
                <a:rPr lang="de-DE" sz="2400" b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TREFF </a:t>
              </a:r>
              <a:r>
                <a:rPr lang="de-DE" sz="2400" b="1" baseline="0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</a:t>
              </a:r>
              <a:r>
                <a:rPr lang="de-DE" sz="2400" b="1" dirty="0">
                  <a:solidFill>
                    <a:srgbClr val="00B05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Stift</a:t>
              </a:r>
              <a:r>
                <a:rPr lang="de-DE" sz="1200" b="1" dirty="0">
                  <a:solidFill>
                    <a:srgbClr val="00B05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/>
              </a:r>
              <a:br>
                <a:rPr lang="de-DE" sz="1200" b="1" dirty="0">
                  <a:solidFill>
                    <a:srgbClr val="00B05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de-DE" sz="1200" b="1" dirty="0">
                  <a:solidFill>
                    <a:srgbClr val="00B05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	    </a:t>
              </a:r>
              <a:r>
                <a:rPr lang="de-DE" sz="1800" b="1" dirty="0">
                  <a:solidFill>
                    <a:srgbClr val="00B0F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im</a:t>
              </a:r>
              <a:br>
                <a:rPr lang="de-DE" sz="1800" b="1" dirty="0">
                  <a:solidFill>
                    <a:srgbClr val="00B0F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de-DE" sz="1800" b="1" dirty="0">
                  <a:solidFill>
                    <a:srgbClr val="00B0F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	</a:t>
              </a:r>
              <a:r>
                <a:rPr lang="de-DE" sz="2000" b="1" i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ahoma" panose="020B0604030504040204" pitchFamily="34" charset="0"/>
                </a:rPr>
                <a:t>Zentrum </a:t>
              </a:r>
              <a:r>
                <a:rPr lang="de-DE" sz="2000" i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ahoma" panose="020B0604030504040204" pitchFamily="34" charset="0"/>
                </a:rPr>
                <a:t>der</a:t>
              </a:r>
              <a:r>
                <a:rPr lang="de-DE" sz="2000" b="1" i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Generationen</a:t>
              </a:r>
              <a:r>
                <a:rPr lang="de-DE" sz="2000" b="1" i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ahoma" panose="020B0604030504040204" pitchFamily="34" charset="0"/>
                </a:rPr>
                <a:t> </a:t>
              </a:r>
              <a:r>
                <a:rPr lang="de-DE" sz="2000" i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ahoma" panose="020B0604030504040204" pitchFamily="34" charset="0"/>
                </a:rPr>
                <a:t>und</a:t>
              </a:r>
              <a:r>
                <a:rPr lang="de-DE" sz="2000" b="1" i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ahoma" panose="020B0604030504040204" pitchFamily="34" charset="0"/>
                </a:rPr>
                <a:t> Kulturen</a:t>
              </a:r>
              <a:r>
                <a:rPr lang="de-DE" sz="1800" b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de-DE" dirty="0"/>
            </a:p>
          </p:txBody>
        </p:sp>
        <p:pic>
          <p:nvPicPr>
            <p:cNvPr id="16" name="Grafik 15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flipH="1">
              <a:off x="5726667" y="203407"/>
              <a:ext cx="481249" cy="45576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3636127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/>
          <p:nvPr userDrawn="1"/>
        </p:nvSpPr>
        <p:spPr>
          <a:xfrm>
            <a:off x="0" y="0"/>
            <a:ext cx="12192000" cy="1341438"/>
          </a:xfrm>
          <a:prstGeom prst="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F25CF-2EA5-4A0B-8EFD-1E2A658196F7}" type="datetimeFigureOut">
              <a:rPr lang="de-DE"/>
              <a:pPr>
                <a:defRPr/>
              </a:pPr>
              <a:t>30.01.2017</a:t>
            </a:fld>
            <a:endParaRPr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0286F-1436-40DD-BB21-B07C8157E9F4}" type="slidenum">
              <a:rPr/>
              <a:pPr>
                <a:defRPr/>
              </a:pPr>
              <a:t>‹Nr.›</a:t>
            </a:fld>
            <a:endParaRPr/>
          </a:p>
        </p:txBody>
      </p:sp>
      <p:grpSp>
        <p:nvGrpSpPr>
          <p:cNvPr id="10" name="Gruppieren 9"/>
          <p:cNvGrpSpPr/>
          <p:nvPr userDrawn="1"/>
        </p:nvGrpSpPr>
        <p:grpSpPr>
          <a:xfrm>
            <a:off x="3283210" y="64179"/>
            <a:ext cx="5368165" cy="1231106"/>
            <a:chOff x="3283210" y="64179"/>
            <a:chExt cx="5368165" cy="1231106"/>
          </a:xfrm>
        </p:grpSpPr>
        <p:sp>
          <p:nvSpPr>
            <p:cNvPr id="11" name="Textfeld 10"/>
            <p:cNvSpPr txBox="1"/>
            <p:nvPr userDrawn="1"/>
          </p:nvSpPr>
          <p:spPr>
            <a:xfrm>
              <a:off x="3283210" y="64179"/>
              <a:ext cx="5368165" cy="12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indent="0" algn="l">
                <a:spcBef>
                  <a:spcPts val="0"/>
                </a:spcBef>
                <a:tabLst>
                  <a:tab pos="2506663" algn="ctr"/>
                </a:tabLst>
              </a:pPr>
              <a:r>
                <a:rPr lang="de-DE" sz="1200" b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/>
              </a:r>
              <a:br>
                <a:rPr lang="de-DE" sz="1200" b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de-DE" sz="1200" b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	</a:t>
              </a:r>
              <a:r>
                <a:rPr lang="de-DE" sz="2400" b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TREFF </a:t>
              </a:r>
              <a:r>
                <a:rPr lang="de-DE" sz="2400" b="1" baseline="0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</a:t>
              </a:r>
              <a:r>
                <a:rPr lang="de-DE" sz="2400" b="1" dirty="0">
                  <a:solidFill>
                    <a:srgbClr val="00B05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Stift</a:t>
              </a:r>
              <a:r>
                <a:rPr lang="de-DE" sz="1200" b="1" dirty="0">
                  <a:solidFill>
                    <a:srgbClr val="00B05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/>
              </a:r>
              <a:br>
                <a:rPr lang="de-DE" sz="1200" b="1" dirty="0">
                  <a:solidFill>
                    <a:srgbClr val="00B05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de-DE" sz="1200" b="1" dirty="0">
                  <a:solidFill>
                    <a:srgbClr val="00B05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	    </a:t>
              </a:r>
              <a:r>
                <a:rPr lang="de-DE" sz="1800" b="1" dirty="0">
                  <a:solidFill>
                    <a:srgbClr val="00B0F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im</a:t>
              </a:r>
              <a:br>
                <a:rPr lang="de-DE" sz="1800" b="1" dirty="0">
                  <a:solidFill>
                    <a:srgbClr val="00B0F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de-DE" sz="1800" b="1" dirty="0">
                  <a:solidFill>
                    <a:srgbClr val="00B0F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	</a:t>
              </a:r>
              <a:r>
                <a:rPr lang="de-DE" sz="2000" b="1" i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ahoma" panose="020B0604030504040204" pitchFamily="34" charset="0"/>
                </a:rPr>
                <a:t>Zentrum </a:t>
              </a:r>
              <a:r>
                <a:rPr lang="de-DE" sz="2000" i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ahoma" panose="020B0604030504040204" pitchFamily="34" charset="0"/>
                </a:rPr>
                <a:t>der</a:t>
              </a:r>
              <a:r>
                <a:rPr lang="de-DE" sz="2000" b="1" i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Generationen</a:t>
              </a:r>
              <a:r>
                <a:rPr lang="de-DE" sz="2000" b="1" i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ahoma" panose="020B0604030504040204" pitchFamily="34" charset="0"/>
                </a:rPr>
                <a:t> </a:t>
              </a:r>
              <a:r>
                <a:rPr lang="de-DE" sz="2000" i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ahoma" panose="020B0604030504040204" pitchFamily="34" charset="0"/>
                </a:rPr>
                <a:t>und</a:t>
              </a:r>
              <a:r>
                <a:rPr lang="de-DE" sz="2000" b="1" i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ahoma" panose="020B0604030504040204" pitchFamily="34" charset="0"/>
                </a:rPr>
                <a:t> Kulturen</a:t>
              </a:r>
              <a:r>
                <a:rPr lang="de-DE" sz="1800" b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de-DE" dirty="0"/>
            </a:p>
          </p:txBody>
        </p:sp>
        <p:pic>
          <p:nvPicPr>
            <p:cNvPr id="12" name="Grafik 11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flipH="1">
              <a:off x="5726667" y="203407"/>
              <a:ext cx="481249" cy="45576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3353316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 userDrawn="1"/>
        </p:nvSpPr>
        <p:spPr>
          <a:xfrm>
            <a:off x="0" y="0"/>
            <a:ext cx="12192000" cy="1341438"/>
          </a:xfrm>
          <a:prstGeom prst="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46727-A67D-4196-9708-B0188E2D2CEA}" type="datetimeFigureOut">
              <a:rPr lang="de-DE"/>
              <a:pPr>
                <a:defRPr/>
              </a:pPr>
              <a:t>30.01.2017</a:t>
            </a:fld>
            <a:endParaRPr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38CA2-B35E-4F47-8A48-F189295ADB76}" type="slidenum">
              <a:rPr/>
              <a:pPr>
                <a:defRPr/>
              </a:pPr>
              <a:t>‹Nr.›</a:t>
            </a:fld>
            <a:endParaRPr/>
          </a:p>
        </p:txBody>
      </p:sp>
      <p:grpSp>
        <p:nvGrpSpPr>
          <p:cNvPr id="8" name="Gruppieren 7"/>
          <p:cNvGrpSpPr/>
          <p:nvPr userDrawn="1"/>
        </p:nvGrpSpPr>
        <p:grpSpPr>
          <a:xfrm>
            <a:off x="3283210" y="64179"/>
            <a:ext cx="5368165" cy="1231106"/>
            <a:chOff x="3283210" y="64179"/>
            <a:chExt cx="5368165" cy="1231106"/>
          </a:xfrm>
        </p:grpSpPr>
        <p:sp>
          <p:nvSpPr>
            <p:cNvPr id="9" name="Textfeld 8"/>
            <p:cNvSpPr txBox="1"/>
            <p:nvPr userDrawn="1"/>
          </p:nvSpPr>
          <p:spPr>
            <a:xfrm>
              <a:off x="3283210" y="64179"/>
              <a:ext cx="5368165" cy="12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indent="0" algn="l">
                <a:spcBef>
                  <a:spcPts val="0"/>
                </a:spcBef>
                <a:tabLst>
                  <a:tab pos="2506663" algn="ctr"/>
                </a:tabLst>
              </a:pPr>
              <a:r>
                <a:rPr lang="de-DE" sz="1200" b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/>
              </a:r>
              <a:br>
                <a:rPr lang="de-DE" sz="1200" b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de-DE" sz="1200" b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	</a:t>
              </a:r>
              <a:r>
                <a:rPr lang="de-DE" sz="2400" b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TREFF </a:t>
              </a:r>
              <a:r>
                <a:rPr lang="de-DE" sz="2400" b="1" baseline="0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</a:t>
              </a:r>
              <a:r>
                <a:rPr lang="de-DE" sz="2400" b="1" dirty="0">
                  <a:solidFill>
                    <a:srgbClr val="00B05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Stift</a:t>
              </a:r>
              <a:r>
                <a:rPr lang="de-DE" sz="1200" b="1" dirty="0">
                  <a:solidFill>
                    <a:srgbClr val="00B05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/>
              </a:r>
              <a:br>
                <a:rPr lang="de-DE" sz="1200" b="1" dirty="0">
                  <a:solidFill>
                    <a:srgbClr val="00B05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de-DE" sz="1200" b="1" dirty="0">
                  <a:solidFill>
                    <a:srgbClr val="00B05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	    </a:t>
              </a:r>
              <a:r>
                <a:rPr lang="de-DE" sz="1800" b="1" dirty="0">
                  <a:solidFill>
                    <a:srgbClr val="00B0F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im</a:t>
              </a:r>
              <a:br>
                <a:rPr lang="de-DE" sz="1800" b="1" dirty="0">
                  <a:solidFill>
                    <a:srgbClr val="00B0F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de-DE" sz="1800" b="1" dirty="0">
                  <a:solidFill>
                    <a:srgbClr val="00B0F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	</a:t>
              </a:r>
              <a:r>
                <a:rPr lang="de-DE" sz="2000" b="1" i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ahoma" panose="020B0604030504040204" pitchFamily="34" charset="0"/>
                </a:rPr>
                <a:t>Zentrum </a:t>
              </a:r>
              <a:r>
                <a:rPr lang="de-DE" sz="2000" i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ahoma" panose="020B0604030504040204" pitchFamily="34" charset="0"/>
                </a:rPr>
                <a:t>der</a:t>
              </a:r>
              <a:r>
                <a:rPr lang="de-DE" sz="2000" b="1" i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Generationen</a:t>
              </a:r>
              <a:r>
                <a:rPr lang="de-DE" sz="2000" b="1" i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ahoma" panose="020B0604030504040204" pitchFamily="34" charset="0"/>
                </a:rPr>
                <a:t> </a:t>
              </a:r>
              <a:r>
                <a:rPr lang="de-DE" sz="2000" i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ahoma" panose="020B0604030504040204" pitchFamily="34" charset="0"/>
                </a:rPr>
                <a:t>und</a:t>
              </a:r>
              <a:r>
                <a:rPr lang="de-DE" sz="2000" b="1" i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ahoma" panose="020B0604030504040204" pitchFamily="34" charset="0"/>
                </a:rPr>
                <a:t> Kulturen</a:t>
              </a:r>
              <a:r>
                <a:rPr lang="de-DE" sz="1800" b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de-DE" dirty="0"/>
            </a:p>
          </p:txBody>
        </p:sp>
        <p:pic>
          <p:nvPicPr>
            <p:cNvPr id="10" name="Grafik 9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flipH="1">
              <a:off x="5726667" y="203407"/>
              <a:ext cx="481249" cy="45576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832516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 userDrawn="1"/>
        </p:nvSpPr>
        <p:spPr>
          <a:xfrm>
            <a:off x="0" y="0"/>
            <a:ext cx="12192000" cy="1341438"/>
          </a:xfrm>
          <a:prstGeom prst="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8"/>
          <p:cNvCxnSpPr/>
          <p:nvPr/>
        </p:nvCxnSpPr>
        <p:spPr>
          <a:xfrm>
            <a:off x="3702827" y="1480666"/>
            <a:ext cx="0" cy="488925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84784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1480666"/>
            <a:ext cx="7620000" cy="488925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3212976"/>
            <a:ext cx="2852928" cy="31611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74508-4076-4A0A-A74C-C2A815A673E0}" type="datetimeFigureOut">
              <a:rPr lang="de-DE"/>
              <a:pPr>
                <a:defRPr/>
              </a:pPr>
              <a:t>30.01.2017</a:t>
            </a:fld>
            <a:endParaRPr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0D9DF-F4A9-4273-B520-053EF0F4BE36}" type="slidenum">
              <a:rPr/>
              <a:pPr>
                <a:defRPr/>
              </a:pPr>
              <a:t>‹Nr.›</a:t>
            </a:fld>
            <a:endParaRPr/>
          </a:p>
        </p:txBody>
      </p:sp>
      <p:grpSp>
        <p:nvGrpSpPr>
          <p:cNvPr id="12" name="Gruppieren 11"/>
          <p:cNvGrpSpPr/>
          <p:nvPr userDrawn="1"/>
        </p:nvGrpSpPr>
        <p:grpSpPr>
          <a:xfrm>
            <a:off x="3283210" y="64179"/>
            <a:ext cx="5368165" cy="1231106"/>
            <a:chOff x="3283210" y="64179"/>
            <a:chExt cx="5368165" cy="1231106"/>
          </a:xfrm>
        </p:grpSpPr>
        <p:sp>
          <p:nvSpPr>
            <p:cNvPr id="13" name="Textfeld 12"/>
            <p:cNvSpPr txBox="1"/>
            <p:nvPr userDrawn="1"/>
          </p:nvSpPr>
          <p:spPr>
            <a:xfrm>
              <a:off x="3283210" y="64179"/>
              <a:ext cx="5368165" cy="12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indent="0" algn="l">
                <a:spcBef>
                  <a:spcPts val="0"/>
                </a:spcBef>
                <a:tabLst>
                  <a:tab pos="2506663" algn="ctr"/>
                </a:tabLst>
              </a:pPr>
              <a:r>
                <a:rPr lang="de-DE" sz="1200" b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/>
              </a:r>
              <a:br>
                <a:rPr lang="de-DE" sz="1200" b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de-DE" sz="1200" b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	</a:t>
              </a:r>
              <a:r>
                <a:rPr lang="de-DE" sz="2400" b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TREFF </a:t>
              </a:r>
              <a:r>
                <a:rPr lang="de-DE" sz="2400" b="1" baseline="0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</a:t>
              </a:r>
              <a:r>
                <a:rPr lang="de-DE" sz="2400" b="1" dirty="0">
                  <a:solidFill>
                    <a:srgbClr val="00B05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Stift</a:t>
              </a:r>
              <a:r>
                <a:rPr lang="de-DE" sz="1200" b="1" dirty="0">
                  <a:solidFill>
                    <a:srgbClr val="00B05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/>
              </a:r>
              <a:br>
                <a:rPr lang="de-DE" sz="1200" b="1" dirty="0">
                  <a:solidFill>
                    <a:srgbClr val="00B05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de-DE" sz="1200" b="1" dirty="0">
                  <a:solidFill>
                    <a:srgbClr val="00B05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	    </a:t>
              </a:r>
              <a:r>
                <a:rPr lang="de-DE" sz="1800" b="1" dirty="0">
                  <a:solidFill>
                    <a:srgbClr val="00B0F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im</a:t>
              </a:r>
              <a:br>
                <a:rPr lang="de-DE" sz="1800" b="1" dirty="0">
                  <a:solidFill>
                    <a:srgbClr val="00B0F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de-DE" sz="1800" b="1" dirty="0">
                  <a:solidFill>
                    <a:srgbClr val="00B0F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	</a:t>
              </a:r>
              <a:r>
                <a:rPr lang="de-DE" sz="2000" b="1" i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ahoma" panose="020B0604030504040204" pitchFamily="34" charset="0"/>
                </a:rPr>
                <a:t>Zentrum </a:t>
              </a:r>
              <a:r>
                <a:rPr lang="de-DE" sz="2000" i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ahoma" panose="020B0604030504040204" pitchFamily="34" charset="0"/>
                </a:rPr>
                <a:t>der</a:t>
              </a:r>
              <a:r>
                <a:rPr lang="de-DE" sz="2000" b="1" i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Generationen</a:t>
              </a:r>
              <a:r>
                <a:rPr lang="de-DE" sz="2000" b="1" i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ahoma" panose="020B0604030504040204" pitchFamily="34" charset="0"/>
                </a:rPr>
                <a:t> </a:t>
              </a:r>
              <a:r>
                <a:rPr lang="de-DE" sz="2000" i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ahoma" panose="020B0604030504040204" pitchFamily="34" charset="0"/>
                </a:rPr>
                <a:t>und</a:t>
              </a:r>
              <a:r>
                <a:rPr lang="de-DE" sz="2000" b="1" i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ahoma" panose="020B0604030504040204" pitchFamily="34" charset="0"/>
                </a:rPr>
                <a:t> Kulturen</a:t>
              </a:r>
              <a:r>
                <a:rPr lang="de-DE" sz="1800" b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de-DE" dirty="0"/>
            </a:p>
          </p:txBody>
        </p:sp>
        <p:pic>
          <p:nvPicPr>
            <p:cNvPr id="14" name="Grafik 13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flipH="1">
              <a:off x="5726667" y="203407"/>
              <a:ext cx="481249" cy="45576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2281727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/>
          <p:cNvSpPr/>
          <p:nvPr userDrawn="1"/>
        </p:nvSpPr>
        <p:spPr>
          <a:xfrm>
            <a:off x="0" y="0"/>
            <a:ext cx="12192000" cy="1341438"/>
          </a:xfrm>
          <a:prstGeom prst="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621" y="1484783"/>
            <a:ext cx="2856907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1484783"/>
            <a:ext cx="7872520" cy="4853873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dirty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49880"/>
            <a:ext cx="2852928" cy="35265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A5187-D399-463E-8F7D-B870FF7307ED}" type="datetimeFigureOut">
              <a:rPr lang="de-DE"/>
              <a:pPr>
                <a:defRPr/>
              </a:pPr>
              <a:t>30.01.2017</a:t>
            </a:fld>
            <a:endParaRPr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3169F-B6D9-42F6-BEEA-B7FF77091AE9}" type="slidenum">
              <a:rPr/>
              <a:pPr>
                <a:defRPr/>
              </a:pPr>
              <a:t>‹Nr.›</a:t>
            </a:fld>
            <a:endParaRPr/>
          </a:p>
        </p:txBody>
      </p:sp>
      <p:grpSp>
        <p:nvGrpSpPr>
          <p:cNvPr id="12" name="Gruppieren 11"/>
          <p:cNvGrpSpPr/>
          <p:nvPr userDrawn="1"/>
        </p:nvGrpSpPr>
        <p:grpSpPr>
          <a:xfrm>
            <a:off x="3283210" y="64179"/>
            <a:ext cx="5368165" cy="1231106"/>
            <a:chOff x="3283210" y="64179"/>
            <a:chExt cx="5368165" cy="1231106"/>
          </a:xfrm>
        </p:grpSpPr>
        <p:sp>
          <p:nvSpPr>
            <p:cNvPr id="13" name="Textfeld 12"/>
            <p:cNvSpPr txBox="1"/>
            <p:nvPr userDrawn="1"/>
          </p:nvSpPr>
          <p:spPr>
            <a:xfrm>
              <a:off x="3283210" y="64179"/>
              <a:ext cx="5368165" cy="12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indent="0" algn="l">
                <a:spcBef>
                  <a:spcPts val="0"/>
                </a:spcBef>
                <a:tabLst>
                  <a:tab pos="2506663" algn="ctr"/>
                </a:tabLst>
              </a:pPr>
              <a:r>
                <a:rPr lang="de-DE" sz="1200" b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/>
              </a:r>
              <a:br>
                <a:rPr lang="de-DE" sz="1200" b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de-DE" sz="1200" b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	</a:t>
              </a:r>
              <a:r>
                <a:rPr lang="de-DE" sz="2400" b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TREFF </a:t>
              </a:r>
              <a:r>
                <a:rPr lang="de-DE" sz="2400" b="1" baseline="0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</a:t>
              </a:r>
              <a:r>
                <a:rPr lang="de-DE" sz="2400" b="1" dirty="0">
                  <a:solidFill>
                    <a:srgbClr val="00B05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Stift</a:t>
              </a:r>
              <a:r>
                <a:rPr lang="de-DE" sz="1200" b="1" dirty="0">
                  <a:solidFill>
                    <a:srgbClr val="00B05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/>
              </a:r>
              <a:br>
                <a:rPr lang="de-DE" sz="1200" b="1" dirty="0">
                  <a:solidFill>
                    <a:srgbClr val="00B05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de-DE" sz="1200" b="1" dirty="0">
                  <a:solidFill>
                    <a:srgbClr val="00B05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	    </a:t>
              </a:r>
              <a:r>
                <a:rPr lang="de-DE" sz="1800" b="1" dirty="0">
                  <a:solidFill>
                    <a:srgbClr val="00B0F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im</a:t>
              </a:r>
              <a:br>
                <a:rPr lang="de-DE" sz="1800" b="1" dirty="0">
                  <a:solidFill>
                    <a:srgbClr val="00B0F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de-DE" sz="1800" b="1" dirty="0">
                  <a:solidFill>
                    <a:srgbClr val="00B0F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	</a:t>
              </a:r>
              <a:r>
                <a:rPr lang="de-DE" sz="2000" b="1" i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ahoma" panose="020B0604030504040204" pitchFamily="34" charset="0"/>
                </a:rPr>
                <a:t>Zentrum </a:t>
              </a:r>
              <a:r>
                <a:rPr lang="de-DE" sz="2000" i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ahoma" panose="020B0604030504040204" pitchFamily="34" charset="0"/>
                </a:rPr>
                <a:t>der</a:t>
              </a:r>
              <a:r>
                <a:rPr lang="de-DE" sz="2000" b="1" i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Generationen</a:t>
              </a:r>
              <a:r>
                <a:rPr lang="de-DE" sz="2000" b="1" i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ahoma" panose="020B0604030504040204" pitchFamily="34" charset="0"/>
                </a:rPr>
                <a:t> </a:t>
              </a:r>
              <a:r>
                <a:rPr lang="de-DE" sz="2000" i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ahoma" panose="020B0604030504040204" pitchFamily="34" charset="0"/>
                </a:rPr>
                <a:t>und</a:t>
              </a:r>
              <a:r>
                <a:rPr lang="de-DE" sz="2000" b="1" i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ahoma" panose="020B0604030504040204" pitchFamily="34" charset="0"/>
                </a:rPr>
                <a:t> Kulturen</a:t>
              </a:r>
              <a:r>
                <a:rPr lang="de-DE" sz="1800" b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de-DE" dirty="0"/>
            </a:p>
          </p:txBody>
        </p:sp>
        <p:pic>
          <p:nvPicPr>
            <p:cNvPr id="14" name="Grafik 13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flipH="1">
              <a:off x="5726667" y="203407"/>
              <a:ext cx="481249" cy="45576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864741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/>
          <p:nvPr userDrawn="1"/>
        </p:nvSpPr>
        <p:spPr>
          <a:xfrm>
            <a:off x="0" y="0"/>
            <a:ext cx="12192000" cy="1341438"/>
          </a:xfrm>
          <a:prstGeom prst="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80AE2-ECE1-4F86-AC48-E17B581FD429}" type="datetimeFigureOut">
              <a:rPr lang="de-DE"/>
              <a:pPr>
                <a:defRPr/>
              </a:pPr>
              <a:t>30.01.2017</a:t>
            </a:fld>
            <a:endParaRPr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50906-FCD6-45AA-BE32-80D81C61E967}" type="slidenum">
              <a:rPr/>
              <a:pPr>
                <a:defRPr/>
              </a:pPr>
              <a:t>‹Nr.›</a:t>
            </a:fld>
            <a:endParaRPr/>
          </a:p>
        </p:txBody>
      </p:sp>
      <p:grpSp>
        <p:nvGrpSpPr>
          <p:cNvPr id="11" name="Gruppieren 10"/>
          <p:cNvGrpSpPr/>
          <p:nvPr userDrawn="1"/>
        </p:nvGrpSpPr>
        <p:grpSpPr>
          <a:xfrm>
            <a:off x="3283210" y="64179"/>
            <a:ext cx="5368165" cy="1231106"/>
            <a:chOff x="3283210" y="64179"/>
            <a:chExt cx="5368165" cy="1231106"/>
          </a:xfrm>
        </p:grpSpPr>
        <p:sp>
          <p:nvSpPr>
            <p:cNvPr id="12" name="Textfeld 11"/>
            <p:cNvSpPr txBox="1"/>
            <p:nvPr userDrawn="1"/>
          </p:nvSpPr>
          <p:spPr>
            <a:xfrm>
              <a:off x="3283210" y="64179"/>
              <a:ext cx="5368165" cy="12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indent="0" algn="l">
                <a:spcBef>
                  <a:spcPts val="0"/>
                </a:spcBef>
                <a:tabLst>
                  <a:tab pos="2506663" algn="ctr"/>
                </a:tabLst>
              </a:pPr>
              <a:r>
                <a:rPr lang="de-DE" sz="1200" b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/>
              </a:r>
              <a:br>
                <a:rPr lang="de-DE" sz="1200" b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de-DE" sz="1200" b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	</a:t>
              </a:r>
              <a:r>
                <a:rPr lang="de-DE" sz="2400" b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TREFF </a:t>
              </a:r>
              <a:r>
                <a:rPr lang="de-DE" sz="2400" b="1" baseline="0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</a:t>
              </a:r>
              <a:r>
                <a:rPr lang="de-DE" sz="2400" b="1" dirty="0">
                  <a:solidFill>
                    <a:srgbClr val="00B05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Stift</a:t>
              </a:r>
              <a:r>
                <a:rPr lang="de-DE" sz="1200" b="1" dirty="0">
                  <a:solidFill>
                    <a:srgbClr val="00B05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/>
              </a:r>
              <a:br>
                <a:rPr lang="de-DE" sz="1200" b="1" dirty="0">
                  <a:solidFill>
                    <a:srgbClr val="00B05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de-DE" sz="1200" b="1" dirty="0">
                  <a:solidFill>
                    <a:srgbClr val="00B05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	    </a:t>
              </a:r>
              <a:r>
                <a:rPr lang="de-DE" sz="1800" b="1" dirty="0">
                  <a:solidFill>
                    <a:srgbClr val="00B0F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im</a:t>
              </a:r>
              <a:br>
                <a:rPr lang="de-DE" sz="1800" b="1" dirty="0">
                  <a:solidFill>
                    <a:srgbClr val="00B0F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de-DE" sz="1800" b="1" dirty="0">
                  <a:solidFill>
                    <a:srgbClr val="00B0F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	</a:t>
              </a:r>
              <a:r>
                <a:rPr lang="de-DE" sz="2000" b="1" i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ahoma" panose="020B0604030504040204" pitchFamily="34" charset="0"/>
                </a:rPr>
                <a:t>Zentrum </a:t>
              </a:r>
              <a:r>
                <a:rPr lang="de-DE" sz="2000" i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ahoma" panose="020B0604030504040204" pitchFamily="34" charset="0"/>
                </a:rPr>
                <a:t>der</a:t>
              </a:r>
              <a:r>
                <a:rPr lang="de-DE" sz="2000" b="1" i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Generationen</a:t>
              </a:r>
              <a:r>
                <a:rPr lang="de-DE" sz="2000" b="1" i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ahoma" panose="020B0604030504040204" pitchFamily="34" charset="0"/>
                </a:rPr>
                <a:t> </a:t>
              </a:r>
              <a:r>
                <a:rPr lang="de-DE" sz="2000" i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ahoma" panose="020B0604030504040204" pitchFamily="34" charset="0"/>
                </a:rPr>
                <a:t>und</a:t>
              </a:r>
              <a:r>
                <a:rPr lang="de-DE" sz="2000" b="1" i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ahoma" panose="020B0604030504040204" pitchFamily="34" charset="0"/>
                </a:rPr>
                <a:t> Kulturen</a:t>
              </a:r>
              <a:r>
                <a:rPr lang="de-DE" sz="1800" b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de-DE" dirty="0"/>
            </a:p>
          </p:txBody>
        </p:sp>
        <p:pic>
          <p:nvPicPr>
            <p:cNvPr id="13" name="Grafik 12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flipH="1">
              <a:off x="5726667" y="203407"/>
              <a:ext cx="481249" cy="45576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2387577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341438"/>
          </a:xfrm>
          <a:prstGeom prst="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484313"/>
            <a:ext cx="10972800" cy="6492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2349500"/>
            <a:ext cx="10972800" cy="412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Textmasterformat bearbeiten</a:t>
            </a:r>
          </a:p>
          <a:p>
            <a:pPr lvl="1"/>
            <a:r>
              <a:rPr lang="de-DE" altLang="de-DE" dirty="0"/>
              <a:t>Zweite Ebene</a:t>
            </a:r>
          </a:p>
          <a:p>
            <a:pPr lvl="2"/>
            <a:r>
              <a:rPr lang="de-DE" altLang="de-DE" dirty="0"/>
              <a:t>Dritte Ebene</a:t>
            </a:r>
          </a:p>
          <a:p>
            <a:pPr lvl="3"/>
            <a:r>
              <a:rPr lang="de-DE" altLang="de-DE" dirty="0"/>
              <a:t>Vierte Ebene</a:t>
            </a:r>
          </a:p>
          <a:p>
            <a:pPr lvl="4"/>
            <a:r>
              <a:rPr lang="de-DE" altLang="de-DE" dirty="0"/>
              <a:t>Fünfte Ebene</a:t>
            </a:r>
            <a:endParaRPr lang="en-US" alt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9050"/>
            <a:ext cx="1646238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de-DE" sz="1200" kern="1200">
                <a:solidFill>
                  <a:schemeClr val="accent5">
                    <a:lumMod val="50000"/>
                  </a:schemeClr>
                </a:solidFill>
                <a:latin typeface="Cambria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35964660-BA5C-4DC3-9E75-31B995C43364}" type="datetimeFigureOut">
              <a:rPr lang="de-DE"/>
              <a:pPr>
                <a:defRPr/>
              </a:pPr>
              <a:t>30.01.2017</a:t>
            </a:fld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9050"/>
            <a:ext cx="14224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lang="de-DE" sz="1200" kern="1200">
                <a:solidFill>
                  <a:schemeClr val="accent5">
                    <a:lumMod val="50000"/>
                  </a:schemeClr>
                </a:solidFill>
                <a:latin typeface="Cambria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A5538107-F236-4939-9B1C-04A09E75F63D}" type="slidenum">
              <a:rPr/>
              <a:pPr>
                <a:defRPr/>
              </a:pPr>
              <a:t>‹Nr.›</a:t>
            </a:fld>
            <a:endParaRPr dirty="0"/>
          </a:p>
        </p:txBody>
      </p:sp>
      <p:grpSp>
        <p:nvGrpSpPr>
          <p:cNvPr id="10" name="Gruppieren 9"/>
          <p:cNvGrpSpPr/>
          <p:nvPr userDrawn="1"/>
        </p:nvGrpSpPr>
        <p:grpSpPr>
          <a:xfrm>
            <a:off x="3283210" y="64179"/>
            <a:ext cx="5368165" cy="1231106"/>
            <a:chOff x="3283210" y="64179"/>
            <a:chExt cx="5368165" cy="1231106"/>
          </a:xfrm>
        </p:grpSpPr>
        <p:sp>
          <p:nvSpPr>
            <p:cNvPr id="3" name="Textfeld 2"/>
            <p:cNvSpPr txBox="1"/>
            <p:nvPr userDrawn="1"/>
          </p:nvSpPr>
          <p:spPr>
            <a:xfrm>
              <a:off x="3283210" y="64179"/>
              <a:ext cx="5368165" cy="12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indent="0" algn="l">
                <a:spcBef>
                  <a:spcPts val="0"/>
                </a:spcBef>
                <a:tabLst>
                  <a:tab pos="2506663" algn="ctr"/>
                </a:tabLst>
              </a:pPr>
              <a:r>
                <a:rPr lang="de-DE" sz="1200" b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/>
              </a:r>
              <a:br>
                <a:rPr lang="de-DE" sz="1200" b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de-DE" sz="1200" b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	</a:t>
              </a:r>
              <a:r>
                <a:rPr lang="de-DE" sz="2400" b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TREFF </a:t>
              </a:r>
              <a:r>
                <a:rPr lang="de-DE" sz="2400" b="1" baseline="0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</a:t>
              </a:r>
              <a:r>
                <a:rPr lang="de-DE" sz="2400" b="1" dirty="0">
                  <a:solidFill>
                    <a:srgbClr val="00B05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Stift</a:t>
              </a:r>
              <a:r>
                <a:rPr lang="de-DE" sz="1200" b="1" dirty="0">
                  <a:solidFill>
                    <a:srgbClr val="00B05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/>
              </a:r>
              <a:br>
                <a:rPr lang="de-DE" sz="1200" b="1" dirty="0">
                  <a:solidFill>
                    <a:srgbClr val="00B05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de-DE" sz="1200" b="1" dirty="0">
                  <a:solidFill>
                    <a:srgbClr val="00B05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	    </a:t>
              </a:r>
              <a:r>
                <a:rPr lang="de-DE" sz="1800" b="1" dirty="0">
                  <a:solidFill>
                    <a:srgbClr val="00B0F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im</a:t>
              </a:r>
              <a:br>
                <a:rPr lang="de-DE" sz="1800" b="1" dirty="0">
                  <a:solidFill>
                    <a:srgbClr val="00B0F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de-DE" sz="1800" b="1" dirty="0">
                  <a:solidFill>
                    <a:srgbClr val="00B0F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	</a:t>
              </a:r>
              <a:r>
                <a:rPr lang="de-DE" sz="2000" b="1" i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ahoma" panose="020B0604030504040204" pitchFamily="34" charset="0"/>
                </a:rPr>
                <a:t>Zentrum </a:t>
              </a:r>
              <a:r>
                <a:rPr lang="de-DE" sz="2000" i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ahoma" panose="020B0604030504040204" pitchFamily="34" charset="0"/>
                </a:rPr>
                <a:t>der</a:t>
              </a:r>
              <a:r>
                <a:rPr lang="de-DE" sz="2000" b="1" i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Generationen</a:t>
              </a:r>
              <a:r>
                <a:rPr lang="de-DE" sz="2000" b="1" i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ahoma" panose="020B0604030504040204" pitchFamily="34" charset="0"/>
                </a:rPr>
                <a:t> </a:t>
              </a:r>
              <a:r>
                <a:rPr lang="de-DE" sz="2000" i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ahoma" panose="020B0604030504040204" pitchFamily="34" charset="0"/>
                </a:rPr>
                <a:t>und</a:t>
              </a:r>
              <a:r>
                <a:rPr lang="de-DE" sz="2000" b="1" i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ahoma" panose="020B0604030504040204" pitchFamily="34" charset="0"/>
                </a:rPr>
                <a:t> Kulturen</a:t>
              </a:r>
              <a:r>
                <a:rPr lang="de-DE" sz="1800" b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de-DE" dirty="0"/>
            </a:p>
          </p:txBody>
        </p:sp>
        <p:pic>
          <p:nvPicPr>
            <p:cNvPr id="5" name="Grafik 4"/>
            <p:cNvPicPr>
              <a:picLocks noChangeAspect="1"/>
            </p:cNvPicPr>
            <p:nvPr userDrawn="1"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flipH="1">
              <a:off x="5726667" y="203407"/>
              <a:ext cx="481249" cy="455761"/>
            </a:xfrm>
            <a:prstGeom prst="rect">
              <a:avLst/>
            </a:prstGeom>
          </p:spPr>
        </p:pic>
      </p:grpSp>
      <p:sp>
        <p:nvSpPr>
          <p:cNvPr id="11" name="Fußzeilenplatzhalter 10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83" r:id="rId1"/>
    <p:sldLayoutId id="2147484484" r:id="rId2"/>
    <p:sldLayoutId id="2147484486" r:id="rId3"/>
    <p:sldLayoutId id="2147484487" r:id="rId4"/>
    <p:sldLayoutId id="2147484488" r:id="rId5"/>
    <p:sldLayoutId id="2147484489" r:id="rId6"/>
    <p:sldLayoutId id="2147484490" r:id="rId7"/>
    <p:sldLayoutId id="2147484491" r:id="rId8"/>
    <p:sldLayoutId id="2147484492" r:id="rId9"/>
    <p:sldLayoutId id="2147484493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spc="-100">
          <a:solidFill>
            <a:schemeClr val="tx2"/>
          </a:solidFill>
          <a:latin typeface="Calibri" pitchFamily="34" charset="0"/>
          <a:ea typeface="Calibri" panose="020F0502020204030204" pitchFamily="34" charset="0"/>
          <a:cs typeface="Calibri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pitchFamily="34" charset="0"/>
          <a:ea typeface="Calibri" panose="020F0502020204030204" pitchFamily="34" charset="0"/>
          <a:cs typeface="Calibri" pitchFamily="34" charset="0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bri" pitchFamily="34" charset="0"/>
          <a:ea typeface="Calibri" panose="020F0502020204030204" pitchFamily="34" charset="0"/>
          <a:cs typeface="Calibri" pitchFamily="34" charset="0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Calibri" pitchFamily="34" charset="0"/>
          <a:ea typeface="Calibri" panose="020F0502020204030204" pitchFamily="34" charset="0"/>
          <a:cs typeface="Calibri" pitchFamily="34" charset="0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Calibri" pitchFamily="34" charset="0"/>
          <a:ea typeface="Calibri" panose="020F0502020204030204" pitchFamily="34" charset="0"/>
          <a:cs typeface="Calibri" pitchFamily="34" charset="0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Calibri" pitchFamily="34" charset="0"/>
          <a:ea typeface="Calibri" panose="020F0502020204030204" pitchFamily="34" charset="0"/>
          <a:cs typeface="Calibri" pitchFamily="34" charset="0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81200" y="1196975"/>
            <a:ext cx="8229600" cy="1079500"/>
          </a:xfrm>
        </p:spPr>
        <p:txBody>
          <a:bodyPr/>
          <a:lstStyle/>
          <a:p>
            <a:pPr algn="ctr">
              <a:defRPr/>
            </a:pPr>
            <a:r>
              <a:rPr lang="de-DE" dirty="0"/>
              <a:t>Teilbereiche der Ehrenamtsbörse </a:t>
            </a:r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</p:nvPr>
        </p:nvGraphicFramePr>
        <p:xfrm>
          <a:off x="1992313" y="2565400"/>
          <a:ext cx="8229600" cy="3600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800314">
                <a:tc>
                  <a:txBody>
                    <a:bodyPr/>
                    <a:lstStyle/>
                    <a:p>
                      <a:pPr algn="ctr"/>
                      <a:r>
                        <a:rPr lang="de-DE" sz="1800" b="0" dirty="0">
                          <a:solidFill>
                            <a:srgbClr val="00B0F0"/>
                          </a:solidFill>
                        </a:rPr>
                        <a:t>Ehrenamtsbörse</a:t>
                      </a:r>
                    </a:p>
                    <a:p>
                      <a:pPr algn="ctr"/>
                      <a:endParaRPr lang="de-DE" sz="1800" b="0" dirty="0">
                        <a:solidFill>
                          <a:srgbClr val="00B0F0"/>
                        </a:solidFill>
                      </a:endParaRPr>
                    </a:p>
                    <a:p>
                      <a:pPr algn="ctr"/>
                      <a:r>
                        <a:rPr lang="de-DE" sz="1400" b="1" dirty="0">
                          <a:solidFill>
                            <a:srgbClr val="33CAFF"/>
                          </a:solidFill>
                        </a:rPr>
                        <a:t>Vereine und Organisationen</a:t>
                      </a:r>
                      <a:r>
                        <a:rPr lang="de-DE" sz="1400" b="1" baseline="0" dirty="0">
                          <a:solidFill>
                            <a:srgbClr val="33CAFF"/>
                          </a:solidFill>
                        </a:rPr>
                        <a:t> </a:t>
                      </a:r>
                      <a:r>
                        <a:rPr lang="de-DE" sz="1400" b="0" baseline="0" dirty="0">
                          <a:solidFill>
                            <a:srgbClr val="33CAFF"/>
                          </a:solidFill>
                        </a:rPr>
                        <a:t>suchen Freiwillige</a:t>
                      </a:r>
                    </a:p>
                    <a:p>
                      <a:pPr algn="ctr"/>
                      <a:r>
                        <a:rPr lang="de-DE" sz="1400" b="0" baseline="0" dirty="0">
                          <a:solidFill>
                            <a:srgbClr val="33CAFF"/>
                          </a:solidFill>
                        </a:rPr>
                        <a:t>Freiwillige bieten Engagement </a:t>
                      </a:r>
                      <a:endParaRPr lang="de-DE" sz="1400" b="0" dirty="0">
                        <a:solidFill>
                          <a:srgbClr val="33CAFF"/>
                        </a:solidFill>
                      </a:endParaRPr>
                    </a:p>
                    <a:p>
                      <a:pPr algn="ctr"/>
                      <a:endParaRPr lang="de-DE" sz="1800" b="0" dirty="0">
                        <a:solidFill>
                          <a:srgbClr val="00B0F0"/>
                        </a:solidFill>
                      </a:endParaRPr>
                    </a:p>
                    <a:p>
                      <a:pPr algn="ctr"/>
                      <a:endParaRPr lang="de-DE" sz="1800" b="0" dirty="0">
                        <a:solidFill>
                          <a:srgbClr val="00B0F0"/>
                        </a:solidFill>
                      </a:endParaRPr>
                    </a:p>
                  </a:txBody>
                  <a:tcPr marT="45726" marB="45726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0" dirty="0">
                          <a:solidFill>
                            <a:srgbClr val="00B0F0"/>
                          </a:solidFill>
                        </a:rPr>
                        <a:t>Flüchtlingshilfe</a:t>
                      </a:r>
                    </a:p>
                    <a:p>
                      <a:pPr algn="ctr"/>
                      <a:endParaRPr lang="de-DE" sz="1400" b="0" kern="1200" baseline="0" dirty="0">
                        <a:solidFill>
                          <a:srgbClr val="33CA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DE" sz="1400" b="1" kern="1200" baseline="0" dirty="0">
                          <a:solidFill>
                            <a:srgbClr val="33CAFF"/>
                          </a:solidFill>
                          <a:latin typeface="+mn-lt"/>
                          <a:ea typeface="+mn-ea"/>
                          <a:cs typeface="+mn-cs"/>
                        </a:rPr>
                        <a:t>Gesuche für:</a:t>
                      </a:r>
                    </a:p>
                    <a:p>
                      <a:pPr algn="ctr"/>
                      <a:endParaRPr lang="de-DE" sz="1400" b="1" kern="1200" baseline="0" dirty="0">
                        <a:solidFill>
                          <a:srgbClr val="33CA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DE" sz="1400" b="0" kern="1200" baseline="0" dirty="0">
                          <a:solidFill>
                            <a:srgbClr val="33CAFF"/>
                          </a:solidFill>
                          <a:latin typeface="+mn-lt"/>
                          <a:ea typeface="+mn-ea"/>
                          <a:cs typeface="+mn-cs"/>
                        </a:rPr>
                        <a:t>Sachspenden </a:t>
                      </a:r>
                    </a:p>
                    <a:p>
                      <a:pPr algn="ctr"/>
                      <a:r>
                        <a:rPr lang="de-DE" sz="1400" b="0" kern="1200" baseline="0" dirty="0">
                          <a:solidFill>
                            <a:srgbClr val="33CAFF"/>
                          </a:solidFill>
                          <a:latin typeface="+mn-lt"/>
                          <a:ea typeface="+mn-ea"/>
                          <a:cs typeface="+mn-cs"/>
                        </a:rPr>
                        <a:t>Zeitspendern (Engagement)</a:t>
                      </a:r>
                    </a:p>
                  </a:txBody>
                  <a:tcPr marT="45726" marB="45726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00136">
                <a:tc>
                  <a:txBody>
                    <a:bodyPr/>
                    <a:lstStyle/>
                    <a:p>
                      <a:pPr algn="ctr"/>
                      <a:r>
                        <a:rPr lang="de-DE" sz="1800" b="0" dirty="0">
                          <a:solidFill>
                            <a:srgbClr val="00B0F0"/>
                          </a:solidFill>
                        </a:rPr>
                        <a:t>Freizeitgestaltung</a:t>
                      </a:r>
                    </a:p>
                    <a:p>
                      <a:pPr algn="ctr"/>
                      <a:endParaRPr lang="de-DE" sz="1800" b="0" dirty="0">
                        <a:solidFill>
                          <a:srgbClr val="00B0F0"/>
                        </a:solidFill>
                      </a:endParaRPr>
                    </a:p>
                    <a:p>
                      <a:pPr algn="ctr"/>
                      <a:r>
                        <a:rPr lang="de-DE" sz="1400" b="0" kern="1200" baseline="0" dirty="0">
                          <a:solidFill>
                            <a:srgbClr val="33CAFF"/>
                          </a:solidFill>
                          <a:latin typeface="+mn-lt"/>
                          <a:ea typeface="+mn-ea"/>
                          <a:cs typeface="+mn-cs"/>
                        </a:rPr>
                        <a:t>Menschen verabreden sich direkt</a:t>
                      </a:r>
                      <a:br>
                        <a:rPr lang="de-DE" sz="1400" b="0" kern="1200" baseline="0" dirty="0">
                          <a:solidFill>
                            <a:srgbClr val="33CAFF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400" b="0" kern="1200" baseline="0" dirty="0">
                          <a:solidFill>
                            <a:srgbClr val="33CAFF"/>
                          </a:solidFill>
                          <a:latin typeface="+mn-lt"/>
                          <a:ea typeface="+mn-ea"/>
                          <a:cs typeface="+mn-cs"/>
                        </a:rPr>
                        <a:t>zu </a:t>
                      </a:r>
                      <a:r>
                        <a:rPr lang="de-DE" sz="1400" b="1" kern="1200" baseline="0" dirty="0">
                          <a:solidFill>
                            <a:srgbClr val="33CAFF"/>
                          </a:solidFill>
                          <a:latin typeface="+mn-lt"/>
                          <a:ea typeface="+mn-ea"/>
                          <a:cs typeface="+mn-cs"/>
                        </a:rPr>
                        <a:t>Freizeitaktivitäten</a:t>
                      </a:r>
                    </a:p>
                    <a:p>
                      <a:pPr algn="ctr"/>
                      <a:endParaRPr lang="de-DE" sz="1800" b="0" dirty="0">
                        <a:solidFill>
                          <a:srgbClr val="00B0F0"/>
                        </a:solidFill>
                      </a:endParaRPr>
                    </a:p>
                    <a:p>
                      <a:pPr algn="ctr"/>
                      <a:endParaRPr lang="de-DE" sz="1800" b="0" dirty="0">
                        <a:solidFill>
                          <a:srgbClr val="00B0F0"/>
                        </a:solidFill>
                      </a:endParaRPr>
                    </a:p>
                  </a:txBody>
                  <a:tcPr marT="45726" marB="45726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0" dirty="0">
                          <a:solidFill>
                            <a:srgbClr val="00B0F0"/>
                          </a:solidFill>
                        </a:rPr>
                        <a:t>Nachbarschaftshilfe</a:t>
                      </a:r>
                    </a:p>
                    <a:p>
                      <a:pPr algn="ctr"/>
                      <a:endParaRPr lang="de-DE" sz="1800" b="0" dirty="0">
                        <a:solidFill>
                          <a:srgbClr val="00B0F0"/>
                        </a:solidFill>
                      </a:endParaRPr>
                    </a:p>
                    <a:p>
                      <a:pPr algn="ctr"/>
                      <a:r>
                        <a:rPr lang="de-DE" sz="1400" b="0" kern="1200" baseline="0" dirty="0">
                          <a:solidFill>
                            <a:srgbClr val="33CAFF"/>
                          </a:solidFill>
                          <a:latin typeface="+mn-lt"/>
                          <a:ea typeface="+mn-ea"/>
                          <a:cs typeface="+mn-cs"/>
                        </a:rPr>
                        <a:t>„direkte Hilfe </a:t>
                      </a:r>
                      <a:br>
                        <a:rPr lang="de-DE" sz="1400" b="0" kern="1200" baseline="0" dirty="0">
                          <a:solidFill>
                            <a:srgbClr val="33CAFF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400" b="0" kern="1200" baseline="0" dirty="0">
                          <a:solidFill>
                            <a:srgbClr val="33CAFF"/>
                          </a:solidFill>
                          <a:latin typeface="+mn-lt"/>
                          <a:ea typeface="+mn-ea"/>
                          <a:cs typeface="+mn-cs"/>
                        </a:rPr>
                        <a:t>von Mensch zu Mensch“</a:t>
                      </a:r>
                    </a:p>
                    <a:p>
                      <a:pPr algn="ctr"/>
                      <a:endParaRPr lang="de-DE" sz="1400" b="0" kern="1200" baseline="0" dirty="0">
                        <a:solidFill>
                          <a:srgbClr val="33CA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DE" sz="1400" b="0" kern="1200" baseline="0" dirty="0">
                          <a:solidFill>
                            <a:srgbClr val="33CAFF"/>
                          </a:solidFill>
                          <a:latin typeface="+mn-lt"/>
                          <a:ea typeface="+mn-ea"/>
                          <a:cs typeface="+mn-cs"/>
                        </a:rPr>
                        <a:t>Privatpersonen suchen </a:t>
                      </a:r>
                    </a:p>
                    <a:p>
                      <a:pPr algn="ctr"/>
                      <a:r>
                        <a:rPr lang="de-DE" sz="1400" b="0" kern="1200" baseline="0" dirty="0">
                          <a:solidFill>
                            <a:srgbClr val="33CAFF"/>
                          </a:solidFill>
                          <a:latin typeface="+mn-lt"/>
                          <a:ea typeface="+mn-ea"/>
                          <a:cs typeface="+mn-cs"/>
                        </a:rPr>
                        <a:t>Privatpersonen bieten </a:t>
                      </a:r>
                    </a:p>
                  </a:txBody>
                  <a:tcPr marT="45726" marB="45726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392" y="1412875"/>
            <a:ext cx="9587408" cy="64797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dirty="0">
                <a:ea typeface="+mj-ea"/>
              </a:rPr>
              <a:t>Umsetzung</a:t>
            </a:r>
          </a:p>
        </p:txBody>
      </p:sp>
      <p:sp>
        <p:nvSpPr>
          <p:cNvPr id="47107" name="Inhaltsplatzhalter 2"/>
          <p:cNvSpPr>
            <a:spLocks noGrp="1"/>
          </p:cNvSpPr>
          <p:nvPr>
            <p:ph idx="1"/>
          </p:nvPr>
        </p:nvSpPr>
        <p:spPr>
          <a:xfrm>
            <a:off x="623392" y="2276475"/>
            <a:ext cx="11017224" cy="4200525"/>
          </a:xfrm>
        </p:spPr>
        <p:txBody>
          <a:bodyPr/>
          <a:lstStyle/>
          <a:p>
            <a:pPr eaLnBrk="1" hangingPunct="1">
              <a:buClr>
                <a:srgbClr val="00B0F0"/>
              </a:buClr>
            </a:pPr>
            <a:r>
              <a:rPr lang="de-DE" altLang="de-DE" sz="2000" b="1" dirty="0"/>
              <a:t>Persönliche Erreichbarkeit:</a:t>
            </a:r>
          </a:p>
          <a:p>
            <a:pPr lvl="1" eaLnBrk="1" hangingPunct="1">
              <a:buClr>
                <a:srgbClr val="00B050"/>
              </a:buClr>
            </a:pPr>
            <a:r>
              <a:rPr lang="de-DE" altLang="de-DE" b="1" dirty="0"/>
              <a:t>Kontinuierliche Besetzung </a:t>
            </a:r>
            <a:r>
              <a:rPr lang="de-DE" altLang="de-DE" dirty="0"/>
              <a:t>des Quartiersbüros als Anlaufstelle (Telefon, Mail, persönlich)</a:t>
            </a:r>
          </a:p>
          <a:p>
            <a:pPr eaLnBrk="1" hangingPunct="1">
              <a:buClr>
                <a:srgbClr val="00B0F0"/>
              </a:buClr>
            </a:pPr>
            <a:r>
              <a:rPr lang="de-DE" altLang="de-DE" sz="2000" b="1" dirty="0"/>
              <a:t>Qualifizierung für Nutzung der Plattform:</a:t>
            </a:r>
          </a:p>
          <a:p>
            <a:pPr lvl="1" eaLnBrk="1" hangingPunct="1">
              <a:buClr>
                <a:srgbClr val="00B050"/>
              </a:buClr>
            </a:pPr>
            <a:r>
              <a:rPr lang="de-DE" altLang="de-DE" b="1" dirty="0"/>
              <a:t>Schulung bei Freinet </a:t>
            </a:r>
            <a:r>
              <a:rPr lang="de-DE" altLang="de-DE" dirty="0"/>
              <a:t>(Administratoren, Paten, Ehrenamtliche) – Festlegung der Homepage-Inhalte</a:t>
            </a:r>
          </a:p>
          <a:p>
            <a:pPr eaLnBrk="1" hangingPunct="1">
              <a:buClr>
                <a:srgbClr val="00B0F0"/>
              </a:buClr>
            </a:pPr>
            <a:r>
              <a:rPr lang="de-DE" altLang="de-DE" sz="2000" b="1" dirty="0"/>
              <a:t>Öffentlichkeitsarbeit: </a:t>
            </a:r>
          </a:p>
          <a:p>
            <a:pPr lvl="1" eaLnBrk="1" hangingPunct="1">
              <a:buClr>
                <a:srgbClr val="00B050"/>
              </a:buClr>
            </a:pPr>
            <a:r>
              <a:rPr lang="de-DE" altLang="de-DE" sz="1800" b="1" dirty="0"/>
              <a:t>Homepage</a:t>
            </a:r>
            <a:r>
              <a:rPr lang="de-DE" altLang="de-DE" sz="1800" dirty="0"/>
              <a:t> Treff im Stift</a:t>
            </a:r>
          </a:p>
          <a:p>
            <a:pPr lvl="1" eaLnBrk="1" hangingPunct="1">
              <a:buClr>
                <a:srgbClr val="00B050"/>
              </a:buClr>
            </a:pPr>
            <a:r>
              <a:rPr lang="de-DE" altLang="de-DE" sz="1800" b="1" dirty="0"/>
              <a:t>Informationsschreiben/ Newsletter</a:t>
            </a:r>
          </a:p>
          <a:p>
            <a:pPr lvl="1" eaLnBrk="1" hangingPunct="1">
              <a:buClr>
                <a:srgbClr val="00B050"/>
              </a:buClr>
            </a:pPr>
            <a:r>
              <a:rPr lang="de-DE" altLang="de-DE" sz="1800" b="1" dirty="0"/>
              <a:t>Infotreffen</a:t>
            </a:r>
            <a:r>
              <a:rPr lang="de-DE" altLang="de-DE" sz="1800" dirty="0"/>
              <a:t> für Institutionen / Organisationen</a:t>
            </a:r>
          </a:p>
          <a:p>
            <a:pPr lvl="1" eaLnBrk="1" hangingPunct="1">
              <a:buClr>
                <a:srgbClr val="00B050"/>
              </a:buClr>
            </a:pPr>
            <a:r>
              <a:rPr lang="de-DE" altLang="de-DE" sz="1800" b="1" dirty="0"/>
              <a:t>Presse</a:t>
            </a:r>
          </a:p>
          <a:p>
            <a:pPr lvl="1" eaLnBrk="1" hangingPunct="1">
              <a:buClr>
                <a:srgbClr val="00B050"/>
              </a:buClr>
            </a:pPr>
            <a:r>
              <a:rPr lang="de-DE" altLang="de-DE" sz="1800" b="1" dirty="0"/>
              <a:t>Aktionen wie: </a:t>
            </a:r>
            <a:r>
              <a:rPr lang="de-DE" altLang="de-DE" sz="1800" dirty="0"/>
              <a:t>Infostand in Stadt, Binger Messe, Ehrenamtstag, RLP-Tag Alzey, Ehrenamtsmesse Bingen 2016, </a:t>
            </a:r>
            <a:r>
              <a:rPr lang="de-DE" altLang="de-DE" sz="1800" dirty="0" smtClean="0"/>
              <a:t>Neujahrsempfang, </a:t>
            </a:r>
            <a:r>
              <a:rPr lang="de-DE" altLang="de-DE" sz="1800" dirty="0"/>
              <a:t>…</a:t>
            </a:r>
          </a:p>
          <a:p>
            <a:pPr lvl="1" eaLnBrk="1" hangingPunct="1"/>
            <a:endParaRPr lang="de-DE" altLang="de-DE" dirty="0"/>
          </a:p>
          <a:p>
            <a:pPr eaLnBrk="1" hangingPunct="1"/>
            <a:endParaRPr lang="de-DE" altLang="de-DE" dirty="0"/>
          </a:p>
          <a:p>
            <a:pPr eaLnBrk="1" hangingPunct="1"/>
            <a:endParaRPr lang="de-DE" altLang="de-DE" dirty="0"/>
          </a:p>
          <a:p>
            <a:pPr eaLnBrk="1" hangingPunct="1"/>
            <a:endParaRPr lang="de-DE" altLang="de-DE" dirty="0"/>
          </a:p>
          <a:p>
            <a:pPr lvl="1" eaLnBrk="1" hangingPunct="1"/>
            <a:endParaRPr lang="de-DE" altLang="de-DE" dirty="0"/>
          </a:p>
          <a:p>
            <a:pPr eaLnBrk="1" hangingPunct="1"/>
            <a:endParaRPr lang="de-DE" altLang="de-D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81200" y="1557338"/>
            <a:ext cx="8229600" cy="8636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de-DE" sz="4000" dirty="0">
                <a:ea typeface="+mj-ea"/>
              </a:rPr>
              <a:t>Rückblick  </a:t>
            </a:r>
            <a:r>
              <a:rPr lang="de-DE" dirty="0">
                <a:ea typeface="+mj-ea"/>
              </a:rPr>
              <a:t>1 Jahr EAB – Fragebogen-Aktion</a:t>
            </a:r>
            <a:br>
              <a:rPr lang="de-DE" dirty="0">
                <a:ea typeface="+mj-ea"/>
              </a:rPr>
            </a:br>
            <a:r>
              <a:rPr lang="de-DE" sz="2900" dirty="0">
                <a:ea typeface="+mj-ea"/>
              </a:rPr>
              <a:t>der Nutzer, Vereine und Organisationen  in Bingen, Netzwerk Flüchtlingshilfe, Paten und Multiplikatoren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51384" y="2708275"/>
            <a:ext cx="10945216" cy="3817069"/>
          </a:xfrm>
        </p:spPr>
        <p:txBody>
          <a:bodyPr rtlCol="0">
            <a:normAutofit fontScale="92500" lnSpcReduction="10000"/>
          </a:bodyPr>
          <a:lstStyle/>
          <a:p>
            <a:pPr marL="182880" indent="-182880" eaLnBrk="1" fontAlgn="auto" hangingPunct="1">
              <a:spcAft>
                <a:spcPts val="0"/>
              </a:spcAft>
              <a:buClr>
                <a:srgbClr val="00B0F0"/>
              </a:buClr>
              <a:defRPr/>
            </a:pPr>
            <a:r>
              <a:rPr lang="de-DE" sz="2200" b="1" dirty="0">
                <a:ea typeface="+mn-ea"/>
              </a:rPr>
              <a:t>Bekanntheitsgrad: </a:t>
            </a:r>
            <a:r>
              <a:rPr lang="de-DE" sz="1600" dirty="0">
                <a:ea typeface="+mn-ea"/>
              </a:rPr>
              <a:t>eher noch gering</a:t>
            </a:r>
          </a:p>
          <a:p>
            <a:pPr marL="182880" indent="-182880" eaLnBrk="1" fontAlgn="auto" hangingPunct="1">
              <a:spcAft>
                <a:spcPts val="0"/>
              </a:spcAft>
              <a:buClr>
                <a:srgbClr val="00B0F0"/>
              </a:buClr>
              <a:defRPr/>
            </a:pPr>
            <a:r>
              <a:rPr lang="de-DE" sz="2200" b="1" dirty="0">
                <a:ea typeface="+mn-ea"/>
              </a:rPr>
              <a:t>Nutzung: </a:t>
            </a:r>
            <a:endParaRPr lang="de-DE" sz="1600" dirty="0">
              <a:ea typeface="+mn-ea"/>
            </a:endParaRPr>
          </a:p>
          <a:p>
            <a:pPr marL="457517" lvl="1" indent="-182880" eaLnBrk="1" fontAlgn="auto" hangingPunct="1">
              <a:spcAft>
                <a:spcPts val="0"/>
              </a:spcAft>
              <a:buClr>
                <a:srgbClr val="00B050"/>
              </a:buClr>
              <a:defRPr/>
            </a:pPr>
            <a:r>
              <a:rPr lang="de-DE" sz="1600" dirty="0">
                <a:ea typeface="+mn-ea"/>
              </a:rPr>
              <a:t>Vereine und Organisationen: teilweise genutzt</a:t>
            </a:r>
          </a:p>
          <a:p>
            <a:pPr marL="457517" lvl="1" indent="-182880" eaLnBrk="1" fontAlgn="auto" hangingPunct="1">
              <a:spcAft>
                <a:spcPts val="0"/>
              </a:spcAft>
              <a:buClr>
                <a:srgbClr val="00B0F0"/>
              </a:buClr>
              <a:defRPr/>
            </a:pPr>
            <a:r>
              <a:rPr lang="de-DE" sz="1600" dirty="0">
                <a:ea typeface="+mn-ea"/>
              </a:rPr>
              <a:t>Privatpersonen: sehr wenig</a:t>
            </a:r>
          </a:p>
          <a:p>
            <a:pPr marL="457517" lvl="1" indent="-182880" eaLnBrk="1" fontAlgn="auto" hangingPunct="1">
              <a:spcAft>
                <a:spcPts val="0"/>
              </a:spcAft>
              <a:defRPr/>
            </a:pPr>
            <a:r>
              <a:rPr lang="de-DE" sz="1600" dirty="0">
                <a:ea typeface="+mn-ea"/>
              </a:rPr>
              <a:t>Flüchtlingshilfe: großes Netzwerk, Einladungen, Koordinierung der Engagierten, Newsletter usw. über EAB</a:t>
            </a:r>
          </a:p>
          <a:p>
            <a:pPr marL="182880" indent="-182880" eaLnBrk="1" fontAlgn="auto" hangingPunct="1">
              <a:spcAft>
                <a:spcPts val="0"/>
              </a:spcAft>
              <a:buClr>
                <a:srgbClr val="00B0F0"/>
              </a:buClr>
              <a:defRPr/>
            </a:pPr>
            <a:r>
              <a:rPr lang="de-DE" sz="2200" b="1" dirty="0">
                <a:ea typeface="+mn-ea"/>
              </a:rPr>
              <a:t>Anlaufstellen:</a:t>
            </a:r>
          </a:p>
          <a:p>
            <a:pPr marL="457517" lvl="1" indent="-182880" eaLnBrk="1" fontAlgn="auto" hangingPunct="1">
              <a:spcAft>
                <a:spcPts val="0"/>
              </a:spcAft>
              <a:buClr>
                <a:srgbClr val="00B0F0"/>
              </a:buClr>
              <a:defRPr/>
            </a:pPr>
            <a:r>
              <a:rPr lang="de-DE" sz="1600" dirty="0">
                <a:ea typeface="+mn-ea"/>
              </a:rPr>
              <a:t>Telefonische und persönliche Erreichbarkeit gegeben</a:t>
            </a:r>
          </a:p>
          <a:p>
            <a:pPr marL="457517" lvl="1" indent="-182880" eaLnBrk="1" fontAlgn="auto" hangingPunct="1">
              <a:spcAft>
                <a:spcPts val="0"/>
              </a:spcAft>
              <a:buClr>
                <a:srgbClr val="00B0F0"/>
              </a:buClr>
              <a:defRPr/>
            </a:pPr>
            <a:r>
              <a:rPr lang="de-DE" sz="1600" dirty="0">
                <a:ea typeface="+mn-ea"/>
              </a:rPr>
              <a:t>Tägliches Präsenz Team Quartiersbüro </a:t>
            </a:r>
            <a:endParaRPr lang="de-DE" sz="1600" dirty="0" smtClean="0">
              <a:ea typeface="+mn-ea"/>
            </a:endParaRPr>
          </a:p>
          <a:p>
            <a:pPr marL="182880" indent="-182880" eaLnBrk="1" fontAlgn="auto" hangingPunct="1">
              <a:spcAft>
                <a:spcPts val="0"/>
              </a:spcAft>
              <a:buClr>
                <a:srgbClr val="00B0F0"/>
              </a:buClr>
              <a:defRPr/>
            </a:pPr>
            <a:r>
              <a:rPr lang="de-DE" sz="2200" b="1" dirty="0">
                <a:ea typeface="+mn-ea"/>
              </a:rPr>
              <a:t>Paten vor </a:t>
            </a:r>
            <a:r>
              <a:rPr lang="de-DE" sz="2200" b="1" dirty="0" smtClean="0">
                <a:ea typeface="+mn-ea"/>
              </a:rPr>
              <a:t>Ort:</a:t>
            </a:r>
            <a:endParaRPr lang="de-DE" sz="2200" b="1" dirty="0">
              <a:ea typeface="+mn-ea"/>
            </a:endParaRPr>
          </a:p>
          <a:p>
            <a:pPr marL="457517" lvl="1" indent="-182880" eaLnBrk="1" fontAlgn="auto" hangingPunct="1">
              <a:spcAft>
                <a:spcPts val="0"/>
              </a:spcAft>
              <a:buClr>
                <a:srgbClr val="00B0F0"/>
              </a:buClr>
              <a:defRPr/>
            </a:pPr>
            <a:r>
              <a:rPr lang="de-DE" sz="1600" dirty="0">
                <a:ea typeface="+mn-ea"/>
              </a:rPr>
              <a:t>Erreichbarkeit aufgrund Information auf Homepage</a:t>
            </a:r>
          </a:p>
          <a:p>
            <a:pPr marL="457517" lvl="1" indent="-182880" eaLnBrk="1" fontAlgn="auto" hangingPunct="1">
              <a:spcAft>
                <a:spcPts val="0"/>
              </a:spcAft>
              <a:buClr>
                <a:srgbClr val="00B0F0"/>
              </a:buClr>
              <a:defRPr/>
            </a:pPr>
            <a:r>
              <a:rPr lang="de-DE" sz="1600" dirty="0">
                <a:ea typeface="+mn-ea"/>
              </a:rPr>
              <a:t>Klärung der Aufgaben</a:t>
            </a:r>
          </a:p>
          <a:p>
            <a:pPr marL="182880" indent="-182880" eaLnBrk="1" fontAlgn="auto" hangingPunct="1">
              <a:spcAft>
                <a:spcPts val="0"/>
              </a:spcAft>
              <a:buClr>
                <a:srgbClr val="00B0F0"/>
              </a:buClr>
              <a:defRPr/>
            </a:pPr>
            <a:r>
              <a:rPr lang="de-DE" sz="2200" b="1" dirty="0">
                <a:ea typeface="+mn-ea"/>
              </a:rPr>
              <a:t>Flüchtlingshilfe: </a:t>
            </a:r>
            <a:r>
              <a:rPr lang="de-DE" sz="1600" dirty="0">
                <a:ea typeface="+mn-ea"/>
              </a:rPr>
              <a:t>Diese Aufgabe, die sich als konkrete Herausforderung in der Kommune und für die </a:t>
            </a:r>
            <a:r>
              <a:rPr lang="de-DE" sz="1600" dirty="0" err="1">
                <a:ea typeface="+mn-ea"/>
              </a:rPr>
              <a:t>BürgerInnen</a:t>
            </a:r>
            <a:r>
              <a:rPr lang="de-DE" sz="1600" dirty="0">
                <a:ea typeface="+mn-ea"/>
              </a:rPr>
              <a:t> stellt, hat den Schwerpunkt auch in der EAB verlagert zugunsten dieser konkreten Zielgruppe.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endParaRPr lang="de-DE" dirty="0">
              <a:ea typeface="+mn-ea"/>
            </a:endParaRP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endParaRPr lang="de-DE" dirty="0">
              <a:ea typeface="+mn-ea"/>
            </a:endParaRPr>
          </a:p>
          <a:p>
            <a:pPr lvl="1" indent="-182880" eaLnBrk="1" fontAlgn="auto" hangingPunct="1">
              <a:spcAft>
                <a:spcPts val="0"/>
              </a:spcAft>
              <a:defRPr/>
            </a:pPr>
            <a:endParaRPr lang="de-DE" dirty="0">
              <a:ea typeface="+mn-ea"/>
            </a:endParaRP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endParaRPr lang="de-DE" dirty="0">
              <a:ea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81200" y="1557338"/>
            <a:ext cx="8229600" cy="8636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de-DE" sz="4000" dirty="0">
                <a:ea typeface="+mj-ea"/>
              </a:rPr>
              <a:t>Beabsichtigte Weiterentwicklung </a:t>
            </a:r>
            <a:r>
              <a:rPr lang="de-DE" dirty="0">
                <a:ea typeface="+mj-ea"/>
              </a:rPr>
              <a:t/>
            </a:r>
            <a:br>
              <a:rPr lang="de-DE" dirty="0">
                <a:ea typeface="+mj-ea"/>
              </a:rPr>
            </a:br>
            <a:r>
              <a:rPr lang="de-DE" dirty="0">
                <a:ea typeface="+mj-ea"/>
              </a:rPr>
              <a:t>nach 1 Jahr EAB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3392" y="2565400"/>
            <a:ext cx="10801200" cy="4056063"/>
          </a:xfrm>
        </p:spPr>
        <p:txBody>
          <a:bodyPr rtlCol="0">
            <a:normAutofit/>
          </a:bodyPr>
          <a:lstStyle/>
          <a:p>
            <a:pPr marL="182880" indent="-182880" eaLnBrk="1" fontAlgn="auto" hangingPunct="1">
              <a:spcAft>
                <a:spcPts val="0"/>
              </a:spcAft>
              <a:buClr>
                <a:srgbClr val="00B0F0"/>
              </a:buClr>
              <a:buSzPct val="90000"/>
              <a:defRPr/>
            </a:pPr>
            <a:r>
              <a:rPr lang="de-DE" sz="1800" b="1" dirty="0">
                <a:ea typeface="+mn-ea"/>
              </a:rPr>
              <a:t>Verstärkte Öffentlichkeitsarbeit </a:t>
            </a:r>
          </a:p>
          <a:p>
            <a:pPr marL="457517" lvl="1" indent="-182880" eaLnBrk="1" fontAlgn="auto" hangingPunct="1">
              <a:spcAft>
                <a:spcPts val="0"/>
              </a:spcAft>
              <a:buClr>
                <a:srgbClr val="00B050"/>
              </a:buClr>
              <a:defRPr/>
            </a:pPr>
            <a:r>
              <a:rPr lang="de-DE" sz="1800" dirty="0">
                <a:ea typeface="+mn-ea"/>
              </a:rPr>
              <a:t>Aktionen: Ehrenamtstag, Ehrenamtsmesse, Binger Messe 2016</a:t>
            </a:r>
          </a:p>
          <a:p>
            <a:pPr marL="457517" lvl="1" indent="-182880" eaLnBrk="1" fontAlgn="auto" hangingPunct="1">
              <a:spcAft>
                <a:spcPts val="0"/>
              </a:spcAft>
              <a:buClr>
                <a:srgbClr val="00B050"/>
              </a:buClr>
              <a:defRPr/>
            </a:pPr>
            <a:r>
              <a:rPr lang="de-DE" sz="1800" dirty="0">
                <a:ea typeface="+mn-ea"/>
              </a:rPr>
              <a:t>Information in Ortsvereinsringe, Seniorenkreise</a:t>
            </a:r>
          </a:p>
          <a:p>
            <a:pPr marL="457517" lvl="1" indent="-182880" eaLnBrk="1" fontAlgn="auto" hangingPunct="1">
              <a:spcAft>
                <a:spcPts val="0"/>
              </a:spcAft>
              <a:buClr>
                <a:srgbClr val="00B050"/>
              </a:buClr>
              <a:defRPr/>
            </a:pPr>
            <a:r>
              <a:rPr lang="de-DE" sz="1800" dirty="0">
                <a:ea typeface="+mn-ea"/>
              </a:rPr>
              <a:t>Multiplikatoren wie Pflegedienste, Ärzte usw. Newsletter</a:t>
            </a:r>
          </a:p>
          <a:p>
            <a:pPr marL="182880" indent="-182880" eaLnBrk="1" fontAlgn="auto" hangingPunct="1">
              <a:spcAft>
                <a:spcPts val="0"/>
              </a:spcAft>
              <a:buClr>
                <a:srgbClr val="00B0F0"/>
              </a:buClr>
              <a:buSzPct val="90000"/>
              <a:defRPr/>
            </a:pPr>
            <a:r>
              <a:rPr lang="de-DE" sz="1800" b="1" dirty="0">
                <a:ea typeface="+mn-ea"/>
              </a:rPr>
              <a:t>Stärkere Einbindung der Paten in den Ortsteilen: </a:t>
            </a:r>
            <a:endParaRPr lang="de-DE" sz="1800" b="1" dirty="0" smtClean="0">
              <a:ea typeface="+mn-ea"/>
            </a:endParaRPr>
          </a:p>
          <a:p>
            <a:pPr marL="457517" lvl="1" indent="-182880" eaLnBrk="1" fontAlgn="auto" hangingPunct="1">
              <a:spcAft>
                <a:spcPts val="0"/>
              </a:spcAft>
              <a:buClr>
                <a:srgbClr val="00B050"/>
              </a:buClr>
              <a:defRPr/>
            </a:pPr>
            <a:r>
              <a:rPr lang="de-DE" sz="1800" dirty="0" smtClean="0">
                <a:ea typeface="+mn-ea"/>
              </a:rPr>
              <a:t>quartalsweise </a:t>
            </a:r>
            <a:r>
              <a:rPr lang="de-DE" sz="1800" dirty="0" err="1" smtClean="0">
                <a:ea typeface="+mn-ea"/>
              </a:rPr>
              <a:t>Informations</a:t>
            </a:r>
            <a:r>
              <a:rPr lang="de-DE" sz="1800" dirty="0" smtClean="0">
                <a:ea typeface="+mn-ea"/>
              </a:rPr>
              <a:t> – und Austauschtreffen</a:t>
            </a:r>
          </a:p>
          <a:p>
            <a:pPr marL="457517" lvl="1" indent="-182880" eaLnBrk="1" fontAlgn="auto" hangingPunct="1">
              <a:spcAft>
                <a:spcPts val="0"/>
              </a:spcAft>
              <a:buClr>
                <a:srgbClr val="00B050"/>
              </a:buClr>
              <a:defRPr/>
            </a:pPr>
            <a:r>
              <a:rPr lang="de-DE" sz="1800" dirty="0" smtClean="0">
                <a:ea typeface="+mn-ea"/>
              </a:rPr>
              <a:t>Weitere </a:t>
            </a:r>
            <a:r>
              <a:rPr lang="de-DE" sz="1800" dirty="0">
                <a:ea typeface="+mn-ea"/>
              </a:rPr>
              <a:t>Schulung der Paten und regelmäßige Information</a:t>
            </a:r>
          </a:p>
          <a:p>
            <a:pPr marL="182880" indent="-182880" eaLnBrk="1" fontAlgn="auto" hangingPunct="1">
              <a:spcAft>
                <a:spcPts val="0"/>
              </a:spcAft>
              <a:buClr>
                <a:srgbClr val="00B0F0"/>
              </a:buClr>
              <a:buSzPct val="90000"/>
              <a:defRPr/>
            </a:pPr>
            <a:r>
              <a:rPr lang="de-DE" sz="1800" b="1" dirty="0">
                <a:ea typeface="+mn-ea"/>
              </a:rPr>
              <a:t>Veranstaltungen zum Thema „Nachbarschaftshilfe – Unterstützung von Mensch zu Mensch“</a:t>
            </a:r>
          </a:p>
          <a:p>
            <a:pPr marL="457517" lvl="1" indent="-182880" eaLnBrk="1" fontAlgn="auto" hangingPunct="1">
              <a:spcAft>
                <a:spcPts val="0"/>
              </a:spcAft>
              <a:buClr>
                <a:srgbClr val="00B050"/>
              </a:buClr>
              <a:defRPr/>
            </a:pPr>
            <a:r>
              <a:rPr lang="de-DE" sz="1800" dirty="0">
                <a:ea typeface="+mn-ea"/>
              </a:rPr>
              <a:t>Persönliches Kennenlernen ermöglichen - Vermittlung über Plattform</a:t>
            </a:r>
          </a:p>
          <a:p>
            <a:pPr marL="457517" lvl="1" indent="-182880" eaLnBrk="1" fontAlgn="auto" hangingPunct="1">
              <a:spcAft>
                <a:spcPts val="0"/>
              </a:spcAft>
              <a:buClr>
                <a:srgbClr val="00B050"/>
              </a:buClr>
              <a:defRPr/>
            </a:pPr>
            <a:r>
              <a:rPr lang="de-DE" sz="1800" dirty="0">
                <a:ea typeface="+mn-ea"/>
              </a:rPr>
              <a:t>Verstärkte Einbindung von Multiplikatoren, die bei den Menschen vor Ort sind (Pflegedienste, Pflegestützpunkt,…)</a:t>
            </a:r>
          </a:p>
          <a:p>
            <a:pPr marL="457517" lvl="1" indent="-182880" eaLnBrk="1" fontAlgn="auto" hangingPunct="1">
              <a:spcAft>
                <a:spcPts val="0"/>
              </a:spcAft>
              <a:defRPr/>
            </a:pPr>
            <a:endParaRPr lang="de-DE" sz="1600" dirty="0">
              <a:ea typeface="+mn-ea"/>
            </a:endParaRP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endParaRPr lang="de-DE" sz="2000" dirty="0">
              <a:ea typeface="+mn-ea"/>
            </a:endParaRP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endParaRPr lang="de-DE" dirty="0">
              <a:ea typeface="+mn-ea"/>
            </a:endParaRP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endParaRPr lang="de-DE" dirty="0">
              <a:ea typeface="+mn-ea"/>
            </a:endParaRPr>
          </a:p>
          <a:p>
            <a:pPr lvl="1" indent="-182880" eaLnBrk="1" fontAlgn="auto" hangingPunct="1">
              <a:spcAft>
                <a:spcPts val="0"/>
              </a:spcAft>
              <a:defRPr/>
            </a:pPr>
            <a:endParaRPr lang="de-DE" dirty="0">
              <a:ea typeface="+mn-ea"/>
            </a:endParaRP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endParaRPr lang="de-DE" dirty="0">
              <a:ea typeface="+mn-ea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larheit">
  <a:themeElements>
    <a:clrScheme name="Klarhei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larhei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280</Words>
  <Application>Microsoft Office PowerPoint</Application>
  <PresentationFormat>Benutzerdefiniert</PresentationFormat>
  <Paragraphs>65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Klarheit</vt:lpstr>
      <vt:lpstr>Teilbereiche der Ehrenamtsbörse </vt:lpstr>
      <vt:lpstr>Umsetzung</vt:lpstr>
      <vt:lpstr>Rückblick  1 Jahr EAB – Fragebogen-Aktion der Nutzer, Vereine und Organisationen  in Bingen, Netzwerk Flüchtlingshilfe, Paten und Multiplikatoren</vt:lpstr>
      <vt:lpstr>Beabsichtigte Weiterentwicklung  nach 1 Jahr EAB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Herzlich Willkommen zur Mitarbeiterversammlung</dc:title>
  <dc:creator>w.siebner</dc:creator>
  <cp:lastModifiedBy>s.adler</cp:lastModifiedBy>
  <cp:revision>148</cp:revision>
  <cp:lastPrinted>2016-11-03T15:53:28Z</cp:lastPrinted>
  <dcterms:created xsi:type="dcterms:W3CDTF">2011-09-08T10:34:23Z</dcterms:created>
  <dcterms:modified xsi:type="dcterms:W3CDTF">2017-01-30T10:11:15Z</dcterms:modified>
</cp:coreProperties>
</file>